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338" r:id="rId3"/>
    <p:sldId id="341" r:id="rId4"/>
    <p:sldId id="332" r:id="rId5"/>
    <p:sldId id="340" r:id="rId6"/>
    <p:sldId id="339" r:id="rId7"/>
    <p:sldId id="333" r:id="rId8"/>
    <p:sldId id="268" r:id="rId9"/>
    <p:sldId id="265" r:id="rId10"/>
    <p:sldId id="346" r:id="rId11"/>
    <p:sldId id="337" r:id="rId12"/>
    <p:sldId id="334" r:id="rId13"/>
    <p:sldId id="336" r:id="rId14"/>
    <p:sldId id="264" r:id="rId15"/>
    <p:sldId id="266" r:id="rId16"/>
    <p:sldId id="260" r:id="rId17"/>
    <p:sldId id="269" r:id="rId18"/>
    <p:sldId id="261" r:id="rId19"/>
    <p:sldId id="270" r:id="rId20"/>
    <p:sldId id="271" r:id="rId21"/>
    <p:sldId id="272" r:id="rId22"/>
    <p:sldId id="273" r:id="rId23"/>
    <p:sldId id="281" r:id="rId24"/>
    <p:sldId id="282" r:id="rId25"/>
    <p:sldId id="274" r:id="rId26"/>
    <p:sldId id="280" r:id="rId27"/>
    <p:sldId id="335" r:id="rId28"/>
    <p:sldId id="345" r:id="rId29"/>
    <p:sldId id="276" r:id="rId30"/>
    <p:sldId id="275" r:id="rId31"/>
    <p:sldId id="348" r:id="rId32"/>
    <p:sldId id="342" r:id="rId33"/>
    <p:sldId id="343" r:id="rId34"/>
    <p:sldId id="278" r:id="rId35"/>
    <p:sldId id="344" r:id="rId36"/>
    <p:sldId id="277" r:id="rId37"/>
    <p:sldId id="27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gels, Chantal" initials="V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F0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599"/>
  </p:normalViewPr>
  <p:slideViewPr>
    <p:cSldViewPr snapToGrid="0" snapToObjects="1">
      <p:cViewPr varScale="1">
        <p:scale>
          <a:sx n="96" d="100"/>
          <a:sy n="96" d="100"/>
        </p:scale>
        <p:origin x="11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0E448-B5B7-F34A-BFF0-2ADB427D67E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6D82-63F3-034C-B865-A4056734E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0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0664F-C4CD-3641-8E4E-9589698C9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28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72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65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33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75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76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73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43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2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02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53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00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77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44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58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99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10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44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67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54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84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6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01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68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2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1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8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ollev.com/cvogels425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lev.com/cvogels42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lev.com/cvogels42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lev.com/cvogels425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lev.com/cvogels42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lev.com/cvogels42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lev.com/cvogels425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lev.com/cvogels42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lev.com/cvogels42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FCD8Q6qSTM?feature=oembed" TargetMode="Externa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F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033975"/>
            <a:ext cx="12192000" cy="944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9335" y="4247638"/>
            <a:ext cx="68546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EMD 531</a:t>
            </a: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Lecture 3</a:t>
            </a: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Chantal Vogels,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PhD</a:t>
            </a:r>
          </a:p>
          <a:p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600" dirty="0">
              <a:solidFill>
                <a:schemeClr val="bg2">
                  <a:lumMod val="50000"/>
                </a:schemeClr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7481" y="1402960"/>
            <a:ext cx="115840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2">
                    <a:lumMod val="5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The pathogen sequencing toolbox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" y="6227548"/>
            <a:ext cx="7561895" cy="45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2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zika virus genome">
            <a:extLst>
              <a:ext uri="{FF2B5EF4-FFF2-40B4-BE49-F238E27FC236}">
                <a16:creationId xmlns:a16="http://schemas.microsoft.com/office/drawing/2014/main" id="{0394C39B-C528-4ED4-9749-082751869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0" y="3602736"/>
            <a:ext cx="3652967" cy="259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1239A-6027-46D4-968D-C452B7761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Challenges in sequencing of pathogens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4AEC0-60A1-4CBD-8B44-124C97CA9956}"/>
              </a:ext>
            </a:extLst>
          </p:cNvPr>
          <p:cNvSpPr txBox="1"/>
          <p:nvPr/>
        </p:nvSpPr>
        <p:spPr>
          <a:xfrm>
            <a:off x="630746" y="1314885"/>
            <a:ext cx="28788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Viruses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400" dirty="0"/>
              <a:t>E.g. Zika virus: 11kb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Whole genome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49F3E-35A3-4B90-AB34-9316F0F6A747}"/>
              </a:ext>
            </a:extLst>
          </p:cNvPr>
          <p:cNvSpPr txBox="1"/>
          <p:nvPr/>
        </p:nvSpPr>
        <p:spPr>
          <a:xfrm>
            <a:off x="4760881" y="1314885"/>
            <a:ext cx="287883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Bacteria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400" dirty="0"/>
              <a:t>E.g. </a:t>
            </a:r>
            <a:r>
              <a:rPr lang="en-US" sz="2400" i="1" dirty="0"/>
              <a:t>Mycobacterium tuberculosis</a:t>
            </a:r>
            <a:r>
              <a:rPr lang="en-US" sz="2400" dirty="0"/>
              <a:t>: 4.4Mb</a:t>
            </a:r>
          </a:p>
          <a:p>
            <a:endParaRPr lang="en-US" sz="2400" dirty="0"/>
          </a:p>
          <a:p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16S rRNA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1CDBD-E4C2-4449-9883-C692DEC4D53D}"/>
              </a:ext>
            </a:extLst>
          </p:cNvPr>
          <p:cNvSpPr txBox="1"/>
          <p:nvPr/>
        </p:nvSpPr>
        <p:spPr>
          <a:xfrm>
            <a:off x="8891016" y="1314885"/>
            <a:ext cx="330098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Protozoa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400" dirty="0"/>
              <a:t>E.g. </a:t>
            </a:r>
            <a:r>
              <a:rPr lang="en-US" sz="2400" i="1" dirty="0"/>
              <a:t>Plasmodium falciparum</a:t>
            </a:r>
            <a:r>
              <a:rPr lang="en-US" sz="2400" dirty="0"/>
              <a:t>:</a:t>
            </a:r>
            <a:r>
              <a:rPr lang="en-US" sz="2400" i="1" dirty="0"/>
              <a:t> </a:t>
            </a:r>
            <a:r>
              <a:rPr lang="en-US" sz="2400" dirty="0"/>
              <a:t>22.9Mb</a:t>
            </a:r>
          </a:p>
          <a:p>
            <a:endParaRPr lang="en-US" sz="2400" dirty="0"/>
          </a:p>
          <a:p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Targeted genes</a:t>
            </a:r>
          </a:p>
        </p:txBody>
      </p:sp>
      <p:pic>
        <p:nvPicPr>
          <p:cNvPr id="1030" name="Picture 6" descr="Image result for mycobacterium tuberculosis genome">
            <a:extLst>
              <a:ext uri="{FF2B5EF4-FFF2-40B4-BE49-F238E27FC236}">
                <a16:creationId xmlns:a16="http://schemas.microsoft.com/office/drawing/2014/main" id="{5244BCD1-26D1-4500-8C30-29DF103C8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282" y="3642669"/>
            <a:ext cx="2615403" cy="273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FD11E07B-1198-40E8-AC15-88B015F98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320" y="3746320"/>
            <a:ext cx="3834384" cy="267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3993B6-7A8D-47A8-A1EE-BAF52E624BE3}"/>
              </a:ext>
            </a:extLst>
          </p:cNvPr>
          <p:cNvSpPr txBox="1"/>
          <p:nvPr/>
        </p:nvSpPr>
        <p:spPr>
          <a:xfrm>
            <a:off x="8973312" y="6424499"/>
            <a:ext cx="265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Kooij</a:t>
            </a:r>
            <a:r>
              <a:rPr lang="en-US" sz="1400" dirty="0"/>
              <a:t> et al. (2005) PLOS Pathogens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B73770-72F4-4032-8A6B-3DC4444F2ED8}"/>
              </a:ext>
            </a:extLst>
          </p:cNvPr>
          <p:cNvSpPr txBox="1"/>
          <p:nvPr/>
        </p:nvSpPr>
        <p:spPr>
          <a:xfrm>
            <a:off x="5107677" y="6423008"/>
            <a:ext cx="1956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Cole et al. (1998) Nature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75399F-0C34-4D8F-A2F0-3C07083AE6B0}"/>
              </a:ext>
            </a:extLst>
          </p:cNvPr>
          <p:cNvSpPr txBox="1"/>
          <p:nvPr/>
        </p:nvSpPr>
        <p:spPr>
          <a:xfrm>
            <a:off x="1310749" y="6423009"/>
            <a:ext cx="920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Viral Zone</a:t>
            </a:r>
          </a:p>
        </p:txBody>
      </p:sp>
    </p:spTree>
    <p:extLst>
      <p:ext uri="{BB962C8B-B14F-4D97-AF65-F5344CB8AC3E}">
        <p14:creationId xmlns:p14="http://schemas.microsoft.com/office/powerpoint/2010/main" val="317713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B5C3B-6386-465C-86F7-E9FA8F03E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Whole genome versus targeted gene sequencing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563E2F-26D0-4E2A-BCAE-8840C37D0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501" y="1131468"/>
            <a:ext cx="6634998" cy="5375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66E872-DE0F-427F-B632-3BC86F3B4450}"/>
              </a:ext>
            </a:extLst>
          </p:cNvPr>
          <p:cNvSpPr txBox="1"/>
          <p:nvPr/>
        </p:nvSpPr>
        <p:spPr>
          <a:xfrm>
            <a:off x="8310043" y="6547226"/>
            <a:ext cx="388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Dudas</a:t>
            </a:r>
            <a:r>
              <a:rPr lang="en-US" sz="1400" dirty="0"/>
              <a:t> &amp; Bedford (2019) BMC Evolutionary Biology</a:t>
            </a:r>
          </a:p>
        </p:txBody>
      </p:sp>
    </p:spTree>
    <p:extLst>
      <p:ext uri="{BB962C8B-B14F-4D97-AF65-F5344CB8AC3E}">
        <p14:creationId xmlns:p14="http://schemas.microsoft.com/office/powerpoint/2010/main" val="163872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19" y="2846943"/>
            <a:ext cx="11544300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How to match a method with a question?</a:t>
            </a:r>
          </a:p>
        </p:txBody>
      </p:sp>
    </p:spTree>
    <p:extLst>
      <p:ext uri="{BB962C8B-B14F-4D97-AF65-F5344CB8AC3E}">
        <p14:creationId xmlns:p14="http://schemas.microsoft.com/office/powerpoint/2010/main" val="2282884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6791" y="3000375"/>
            <a:ext cx="11078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D883FF"/>
                </a:solidFill>
              </a:rPr>
              <a:t>Question</a:t>
            </a:r>
            <a:r>
              <a:rPr lang="en-US" sz="5400" dirty="0"/>
              <a:t> + </a:t>
            </a:r>
            <a:r>
              <a:rPr lang="en-US" sz="5400" dirty="0">
                <a:solidFill>
                  <a:srgbClr val="7A81FF"/>
                </a:solidFill>
              </a:rPr>
              <a:t>Samples</a:t>
            </a:r>
            <a:r>
              <a:rPr lang="en-US" sz="5400" dirty="0"/>
              <a:t> + </a:t>
            </a:r>
            <a:r>
              <a:rPr lang="en-US" sz="5400" dirty="0">
                <a:solidFill>
                  <a:srgbClr val="FF7E79"/>
                </a:solidFill>
              </a:rPr>
              <a:t>Resources</a:t>
            </a:r>
            <a:r>
              <a:rPr lang="en-US" sz="5400" dirty="0"/>
              <a:t> = </a:t>
            </a:r>
            <a:r>
              <a:rPr lang="en-US" sz="5400" b="1" dirty="0">
                <a:solidFill>
                  <a:schemeClr val="bg2">
                    <a:lumMod val="50000"/>
                  </a:schemeClr>
                </a:solidFill>
              </a:rPr>
              <a:t>Tool</a:t>
            </a:r>
          </a:p>
        </p:txBody>
      </p:sp>
    </p:spTree>
    <p:extLst>
      <p:ext uri="{BB962C8B-B14F-4D97-AF65-F5344CB8AC3E}">
        <p14:creationId xmlns:p14="http://schemas.microsoft.com/office/powerpoint/2010/main" val="133136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D883FF"/>
                </a:solidFill>
              </a:rPr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pathogen is in my sample?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Unknown – need unbiased method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Sequencing depth – need lots of data/sample</a:t>
            </a:r>
          </a:p>
          <a:p>
            <a:r>
              <a:rPr lang="en-US" sz="3600" dirty="0"/>
              <a:t>How is the pathogen evolving during an outbreak?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Known – can use a targeted method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Sample size – need to sequence lots of viruses</a:t>
            </a:r>
          </a:p>
          <a:p>
            <a:r>
              <a:rPr lang="en-US" sz="3600" dirty="0"/>
              <a:t>How is the pathogen evolving within a host?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Known – can use a targeted method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if accurate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Sequencing depth – need lots of data/sample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CD3F8-F71E-4AA9-A9BB-05BA08C18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960" y="213613"/>
            <a:ext cx="2364292" cy="23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7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7A81FF"/>
                </a:solidFill>
              </a:rPr>
              <a:t>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Target to background ratio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Sample type and pathogen dependent (e.g.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Zika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virus in serum)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CT values, house-keeping genes, total nucleic acid, carrier RNA?</a:t>
            </a:r>
          </a:p>
          <a:p>
            <a:pPr lvl="1"/>
            <a:r>
              <a:rPr lang="en-US" u="sng" dirty="0"/>
              <a:t>Determines unbiased versus targeted approach</a:t>
            </a:r>
          </a:p>
          <a:p>
            <a:r>
              <a:rPr lang="en-US" sz="3600" dirty="0"/>
              <a:t>Integrity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RNA/DNA extraction and storage</a:t>
            </a:r>
          </a:p>
          <a:p>
            <a:pPr lvl="1"/>
            <a:r>
              <a:rPr lang="en-US" u="sng" dirty="0"/>
              <a:t>Determines read/amplicon lengths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CD3F8-F71E-4AA9-A9BB-05BA08C18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960" y="213613"/>
            <a:ext cx="2364292" cy="23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29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FF7E79"/>
                </a:solidFill>
              </a:rPr>
              <a:t>Resources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706558"/>
            <a:ext cx="10515600" cy="49942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Money $$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Do you have enough $$ to generate the required data?</a:t>
            </a:r>
          </a:p>
          <a:p>
            <a:pPr lvl="1"/>
            <a:r>
              <a:rPr lang="en-US" u="sng" dirty="0"/>
              <a:t>Determines library prep and platform</a:t>
            </a:r>
          </a:p>
          <a:p>
            <a:r>
              <a:rPr lang="en-US" sz="3600" dirty="0"/>
              <a:t>Time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How quickly do you need the data?</a:t>
            </a:r>
          </a:p>
          <a:p>
            <a:pPr lvl="1"/>
            <a:r>
              <a:rPr lang="en-US" u="sng" dirty="0"/>
              <a:t>Determines platform</a:t>
            </a:r>
            <a:endParaRPr lang="en-US" dirty="0"/>
          </a:p>
          <a:p>
            <a:r>
              <a:rPr lang="en-US" sz="3600" dirty="0"/>
              <a:t>Environment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Fully-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equiped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molecular biology lab? With personal sequencer?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Access to a genomics core?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 the field or other resource-limited environment?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capacity do you have to analyze data?</a:t>
            </a:r>
          </a:p>
          <a:p>
            <a:pPr lvl="1"/>
            <a:r>
              <a:rPr lang="en-US" u="sng" dirty="0"/>
              <a:t>Determines library prep and platform</a:t>
            </a:r>
          </a:p>
          <a:p>
            <a:pPr lvl="1"/>
            <a:endParaRPr lang="en-US" u="sng" dirty="0"/>
          </a:p>
          <a:p>
            <a:pPr marL="0" indent="0">
              <a:buNone/>
            </a:pPr>
            <a:r>
              <a:rPr lang="en-US" sz="2600" i="1" u="sng" dirty="0"/>
              <a:t>Don’t be an ”Illumina Lab” just because you have a </a:t>
            </a:r>
            <a:r>
              <a:rPr lang="en-US" sz="2600" i="1" u="sng" dirty="0" err="1"/>
              <a:t>MiSeq</a:t>
            </a:r>
            <a:endParaRPr lang="en-US" sz="2600" i="1" u="sng" dirty="0"/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743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9641" y="1943100"/>
            <a:ext cx="11078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D883FF"/>
                </a:solidFill>
              </a:rPr>
              <a:t>Question</a:t>
            </a:r>
            <a:r>
              <a:rPr lang="en-US" sz="5400" dirty="0"/>
              <a:t> + </a:t>
            </a:r>
            <a:r>
              <a:rPr lang="en-US" sz="5400" dirty="0">
                <a:solidFill>
                  <a:srgbClr val="7A81FF"/>
                </a:solidFill>
              </a:rPr>
              <a:t>Samples</a:t>
            </a:r>
            <a:r>
              <a:rPr lang="en-US" sz="5400" dirty="0"/>
              <a:t> + </a:t>
            </a:r>
            <a:r>
              <a:rPr lang="en-US" sz="5400" dirty="0">
                <a:solidFill>
                  <a:srgbClr val="FF7E79"/>
                </a:solidFill>
              </a:rPr>
              <a:t>Resources</a:t>
            </a:r>
            <a:r>
              <a:rPr lang="en-US" sz="5400" dirty="0"/>
              <a:t> = </a:t>
            </a:r>
            <a:r>
              <a:rPr lang="en-US" sz="5400" b="1" u="sng" dirty="0">
                <a:solidFill>
                  <a:schemeClr val="bg2">
                    <a:lumMod val="50000"/>
                  </a:schemeClr>
                </a:solidFill>
              </a:rPr>
              <a:t>Tool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0849" y="4052887"/>
            <a:ext cx="11931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u="sng" dirty="0">
                <a:solidFill>
                  <a:schemeClr val="bg2">
                    <a:lumMod val="50000"/>
                  </a:schemeClr>
                </a:solidFill>
              </a:rPr>
              <a:t>Tool</a:t>
            </a:r>
            <a:r>
              <a:rPr lang="en-US" sz="5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= </a:t>
            </a:r>
            <a:r>
              <a:rPr lang="en-US" sz="5400" dirty="0">
                <a:solidFill>
                  <a:srgbClr val="0070C0"/>
                </a:solidFill>
              </a:rPr>
              <a:t>Library prep </a:t>
            </a:r>
            <a:r>
              <a:rPr lang="en-US" sz="5400">
                <a:solidFill>
                  <a:schemeClr val="bg2">
                    <a:lumMod val="50000"/>
                  </a:schemeClr>
                </a:solidFill>
              </a:rPr>
              <a:t>+ </a:t>
            </a:r>
            <a:r>
              <a:rPr lang="en-US" sz="5400">
                <a:solidFill>
                  <a:srgbClr val="92D050"/>
                </a:solidFill>
              </a:rPr>
              <a:t>Sequencing platform</a:t>
            </a:r>
            <a:endParaRPr lang="en-US" sz="5400" u="sng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852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</a:rPr>
              <a:t>Tools – </a:t>
            </a:r>
            <a:r>
              <a:rPr lang="en-US" sz="6000" b="1" dirty="0">
                <a:solidFill>
                  <a:srgbClr val="0070C0"/>
                </a:solidFill>
              </a:rPr>
              <a:t>Library prep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5309" y="1485900"/>
            <a:ext cx="10515600" cy="51435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u="sng" dirty="0"/>
              <a:t>Untargeted metagenomics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Sequence everything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Slightly biased additions</a:t>
            </a:r>
          </a:p>
          <a:p>
            <a:pPr lvl="2"/>
            <a:r>
              <a:rPr lang="en-US" sz="2400" dirty="0" err="1">
                <a:solidFill>
                  <a:schemeClr val="bg2">
                    <a:lumMod val="10000"/>
                  </a:schemeClr>
                </a:solidFill>
              </a:rPr>
              <a:t>Dnase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 treatment</a:t>
            </a:r>
          </a:p>
          <a:p>
            <a:pPr lvl="2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Host RNA depletion (e.g.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</a:rPr>
              <a:t>rRNA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r>
              <a:rPr lang="en-US" sz="3600" dirty="0">
                <a:solidFill>
                  <a:srgbClr val="00B050"/>
                </a:solidFill>
              </a:rPr>
              <a:t>Pros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Gold standard for pathogen sequencing (limited biases)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Do not need to know what you are looking for</a:t>
            </a:r>
          </a:p>
          <a:p>
            <a:r>
              <a:rPr lang="en-US" sz="3600" dirty="0">
                <a:solidFill>
                  <a:srgbClr val="FF0000"/>
                </a:solidFill>
              </a:rPr>
              <a:t>Cons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Often requires lots of data/sample to cover target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Computationally challenging </a:t>
            </a:r>
          </a:p>
          <a:p>
            <a:endParaRPr lang="en-US" sz="3200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CD3F8-F71E-4AA9-A9BB-05BA08C18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960" y="213613"/>
            <a:ext cx="2364292" cy="2333426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>
          <a:xfrm>
            <a:off x="11039475" y="2028826"/>
            <a:ext cx="314325" cy="300038"/>
          </a:xfrm>
          <a:prstGeom prst="noSmoking">
            <a:avLst>
              <a:gd name="adj" fmla="val 8615"/>
            </a:avLst>
          </a:prstGeom>
          <a:solidFill>
            <a:srgbClr val="C0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&quot; Symbol 12"/>
          <p:cNvSpPr/>
          <p:nvPr/>
        </p:nvSpPr>
        <p:spPr>
          <a:xfrm>
            <a:off x="10796584" y="1510613"/>
            <a:ext cx="314325" cy="300038"/>
          </a:xfrm>
          <a:prstGeom prst="noSmoking">
            <a:avLst>
              <a:gd name="adj" fmla="val 8615"/>
            </a:avLst>
          </a:prstGeom>
          <a:solidFill>
            <a:srgbClr val="C0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&quot;No&quot; Symbol 13"/>
          <p:cNvSpPr/>
          <p:nvPr/>
        </p:nvSpPr>
        <p:spPr>
          <a:xfrm>
            <a:off x="10010775" y="536471"/>
            <a:ext cx="314325" cy="300038"/>
          </a:xfrm>
          <a:prstGeom prst="noSmoking">
            <a:avLst>
              <a:gd name="adj" fmla="val 8615"/>
            </a:avLst>
          </a:prstGeom>
          <a:solidFill>
            <a:srgbClr val="C0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&quot;No&quot; Symbol 14"/>
          <p:cNvSpPr/>
          <p:nvPr/>
        </p:nvSpPr>
        <p:spPr>
          <a:xfrm>
            <a:off x="11337700" y="950120"/>
            <a:ext cx="314325" cy="300038"/>
          </a:xfrm>
          <a:prstGeom prst="noSmoking">
            <a:avLst>
              <a:gd name="adj" fmla="val 8615"/>
            </a:avLst>
          </a:prstGeom>
          <a:solidFill>
            <a:srgbClr val="C0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&quot;No&quot; Symbol 15"/>
          <p:cNvSpPr/>
          <p:nvPr/>
        </p:nvSpPr>
        <p:spPr>
          <a:xfrm>
            <a:off x="10010774" y="1210575"/>
            <a:ext cx="314325" cy="300038"/>
          </a:xfrm>
          <a:prstGeom prst="noSmoking">
            <a:avLst>
              <a:gd name="adj" fmla="val 8615"/>
            </a:avLst>
          </a:prstGeom>
          <a:solidFill>
            <a:srgbClr val="C0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276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</a:rPr>
              <a:t>Tools – </a:t>
            </a:r>
            <a:r>
              <a:rPr lang="en-US" sz="6000" b="1" dirty="0">
                <a:solidFill>
                  <a:srgbClr val="0070C0"/>
                </a:solidFill>
              </a:rPr>
              <a:t>Library prep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9100" y="1428750"/>
            <a:ext cx="11772900" cy="514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/>
              <a:t>Targeted/enriched metagenomics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Sequence mostly target, but other stuff too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Examples</a:t>
            </a:r>
          </a:p>
          <a:p>
            <a:pPr lvl="2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Spiked-primers during cDNA synthesis</a:t>
            </a:r>
          </a:p>
          <a:p>
            <a:pPr lvl="2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Target capture probes pre or post library prep</a:t>
            </a:r>
          </a:p>
          <a:p>
            <a:r>
              <a:rPr lang="en-US" sz="3600" dirty="0">
                <a:solidFill>
                  <a:srgbClr val="00B050"/>
                </a:solidFill>
              </a:rPr>
              <a:t>Pros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Enhance target sequencing with minimal biases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Can scale for lots of potential targets (all DENV, all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flaviviruses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, all viruses)</a:t>
            </a:r>
          </a:p>
          <a:p>
            <a:r>
              <a:rPr lang="en-US" sz="3600" dirty="0">
                <a:solidFill>
                  <a:srgbClr val="FF0000"/>
                </a:solidFill>
              </a:rPr>
              <a:t>Cons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Increases time, money, and skill of library prep</a:t>
            </a:r>
          </a:p>
          <a:p>
            <a:endParaRPr lang="en-US" sz="3200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CD3F8-F71E-4AA9-A9BB-05BA08C18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960" y="213613"/>
            <a:ext cx="2364292" cy="2333426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9715501" y="1428750"/>
            <a:ext cx="300038" cy="300039"/>
          </a:xfrm>
          <a:prstGeom prst="donut">
            <a:avLst>
              <a:gd name="adj" fmla="val 819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10182225" y="1895474"/>
            <a:ext cx="300038" cy="300039"/>
          </a:xfrm>
          <a:prstGeom prst="donut">
            <a:avLst>
              <a:gd name="adj" fmla="val 819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10332245" y="1152522"/>
            <a:ext cx="300038" cy="300039"/>
          </a:xfrm>
          <a:prstGeom prst="donut">
            <a:avLst>
              <a:gd name="adj" fmla="val 819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11203781" y="1602579"/>
            <a:ext cx="300038" cy="300039"/>
          </a:xfrm>
          <a:prstGeom prst="donut">
            <a:avLst>
              <a:gd name="adj" fmla="val 819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11053762" y="387791"/>
            <a:ext cx="300038" cy="300039"/>
          </a:xfrm>
          <a:prstGeom prst="donut">
            <a:avLst>
              <a:gd name="adj" fmla="val 819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62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F489-1839-46D1-B7E1-D6C1F1501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8B5AC-C027-455A-93CE-97016A82A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Students will be able to</a:t>
            </a:r>
          </a:p>
          <a:p>
            <a:pPr marL="514350" indent="-514350">
              <a:buAutoNum type="arabicPeriod"/>
            </a:pPr>
            <a:r>
              <a:rPr lang="en-US" dirty="0"/>
              <a:t>Explain next-generation sequencing</a:t>
            </a:r>
          </a:p>
          <a:p>
            <a:pPr marL="514350" indent="-514350">
              <a:buAutoNum type="arabicPeriod"/>
            </a:pPr>
            <a:r>
              <a:rPr lang="en-US" dirty="0"/>
              <a:t>Compare different sequencing approaches and platforms</a:t>
            </a:r>
          </a:p>
          <a:p>
            <a:pPr marL="514350" indent="-514350">
              <a:buAutoNum type="arabicPeriod"/>
            </a:pPr>
            <a:r>
              <a:rPr lang="en-US" dirty="0"/>
              <a:t>Choose appropriate sequencing methods to answer questions</a:t>
            </a:r>
          </a:p>
        </p:txBody>
      </p:sp>
    </p:spTree>
    <p:extLst>
      <p:ext uri="{BB962C8B-B14F-4D97-AF65-F5344CB8AC3E}">
        <p14:creationId xmlns:p14="http://schemas.microsoft.com/office/powerpoint/2010/main" val="3627741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</a:rPr>
              <a:t>Tools – </a:t>
            </a:r>
            <a:r>
              <a:rPr lang="en-US" sz="6000" b="1" dirty="0">
                <a:solidFill>
                  <a:srgbClr val="0070C0"/>
                </a:solidFill>
              </a:rPr>
              <a:t>Library prep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9100" y="1428749"/>
            <a:ext cx="11772900" cy="54292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u="sng" dirty="0"/>
              <a:t>Targeted PCR amplification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Sequence only target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Examples</a:t>
            </a:r>
          </a:p>
          <a:p>
            <a:pPr lvl="2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16S for bacteria</a:t>
            </a:r>
          </a:p>
          <a:p>
            <a:pPr lvl="2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Overlapping multiplexed for near-complete virus genomes (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</a:rPr>
              <a:t>PrimalSeq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r>
              <a:rPr lang="en-US" sz="3600" dirty="0">
                <a:solidFill>
                  <a:srgbClr val="00B050"/>
                </a:solidFill>
              </a:rPr>
              <a:t>Pros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Cheap and easy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Scalable for generating large datasets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Requires minimal sequencing data</a:t>
            </a:r>
          </a:p>
          <a:p>
            <a:r>
              <a:rPr lang="en-US" sz="3600" dirty="0">
                <a:solidFill>
                  <a:srgbClr val="FF0000"/>
                </a:solidFill>
              </a:rPr>
              <a:t>Cons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Biased amplification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Easy to contaminate</a:t>
            </a:r>
          </a:p>
          <a:p>
            <a:endParaRPr lang="en-US" sz="3200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sz="3200" dirty="0"/>
          </a:p>
        </p:txBody>
      </p:sp>
      <p:pic>
        <p:nvPicPr>
          <p:cNvPr id="3074" name="Picture 2" descr="http://9uqorndr042zuucg320p19z4.wpengine.netdna-cdn.com/wp-content/uploads/2017/12/cropped-Screenshot-2017-12-22-11.45.36-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71"/>
          <a:stretch/>
        </p:blipFill>
        <p:spPr bwMode="auto">
          <a:xfrm>
            <a:off x="7762875" y="3629026"/>
            <a:ext cx="44291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9CD3F8-F71E-4AA9-A9BB-05BA08C1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960" y="213613"/>
            <a:ext cx="2364292" cy="2333426"/>
          </a:xfrm>
          <a:prstGeom prst="rect">
            <a:avLst/>
          </a:prstGeom>
        </p:spPr>
      </p:pic>
      <p:sp>
        <p:nvSpPr>
          <p:cNvPr id="3" name="Lightning Bolt 2"/>
          <p:cNvSpPr/>
          <p:nvPr/>
        </p:nvSpPr>
        <p:spPr>
          <a:xfrm>
            <a:off x="9228688" y="980624"/>
            <a:ext cx="485775" cy="496200"/>
          </a:xfrm>
          <a:prstGeom prst="lightningBol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ghtning Bolt 6"/>
          <p:cNvSpPr/>
          <p:nvPr/>
        </p:nvSpPr>
        <p:spPr>
          <a:xfrm>
            <a:off x="10077356" y="732525"/>
            <a:ext cx="485775" cy="496200"/>
          </a:xfrm>
          <a:prstGeom prst="lightningBol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ghtning Bolt 7"/>
          <p:cNvSpPr/>
          <p:nvPr/>
        </p:nvSpPr>
        <p:spPr>
          <a:xfrm>
            <a:off x="10746012" y="82889"/>
            <a:ext cx="485775" cy="496200"/>
          </a:xfrm>
          <a:prstGeom prst="lightningBol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ghtning Bolt 8"/>
          <p:cNvSpPr/>
          <p:nvPr/>
        </p:nvSpPr>
        <p:spPr>
          <a:xfrm>
            <a:off x="9885335" y="1535907"/>
            <a:ext cx="485775" cy="496200"/>
          </a:xfrm>
          <a:prstGeom prst="lightningBol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ghtning Bolt 9"/>
          <p:cNvSpPr/>
          <p:nvPr/>
        </p:nvSpPr>
        <p:spPr>
          <a:xfrm>
            <a:off x="10868025" y="1243014"/>
            <a:ext cx="485775" cy="496200"/>
          </a:xfrm>
          <a:prstGeom prst="lightningBol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51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</a:rPr>
              <a:t>Tools – </a:t>
            </a:r>
            <a:r>
              <a:rPr lang="en-US" sz="6000" b="1" dirty="0">
                <a:solidFill>
                  <a:srgbClr val="0070C0"/>
                </a:solidFill>
              </a:rPr>
              <a:t>Library prep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9100" y="1428749"/>
            <a:ext cx="11772900" cy="54292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u="sng" dirty="0"/>
              <a:t>Culture isolation and selection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Isolate bacteria from growth medium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Enrich for virus in cells prior to standard sequencing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Grow protozoa in culture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Still commonly used in surveillance programs</a:t>
            </a:r>
          </a:p>
          <a:p>
            <a:r>
              <a:rPr lang="en-US" sz="3600" dirty="0">
                <a:solidFill>
                  <a:srgbClr val="00B050"/>
                </a:solidFill>
              </a:rPr>
              <a:t>Pros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Broad enrichment for pathogens that easily replicate in culture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Mostly pathogen RNA/DNA, requires minimal sequencing data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Cheap</a:t>
            </a:r>
          </a:p>
          <a:p>
            <a:r>
              <a:rPr lang="en-US" sz="3600" dirty="0">
                <a:solidFill>
                  <a:srgbClr val="FF0000"/>
                </a:solidFill>
              </a:rPr>
              <a:t>Cons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Biased pathogen composition (among species and intra-host populations)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Potential for culture selection and adaptations</a:t>
            </a:r>
            <a:endParaRPr lang="en-US" sz="3200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sz="3200" dirty="0"/>
          </a:p>
        </p:txBody>
      </p:sp>
      <p:pic>
        <p:nvPicPr>
          <p:cNvPr id="4098" name="Picture 2" descr="mage result for cell culture flas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0" b="22900"/>
          <a:stretch/>
        </p:blipFill>
        <p:spPr bwMode="auto">
          <a:xfrm>
            <a:off x="9069660" y="439484"/>
            <a:ext cx="2976035" cy="160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212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</a:rPr>
              <a:t>Tools – </a:t>
            </a:r>
            <a:r>
              <a:rPr lang="en-US" sz="6000" b="1" dirty="0">
                <a:solidFill>
                  <a:srgbClr val="0070C0"/>
                </a:solidFill>
              </a:rPr>
              <a:t>Sequencing platform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9100" y="1243014"/>
            <a:ext cx="11772900" cy="5429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/>
              <a:t>Large-Scale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E.g., </a:t>
            </a:r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Illumina </a:t>
            </a:r>
            <a:r>
              <a:rPr lang="en-US" u="sng" dirty="0" err="1">
                <a:solidFill>
                  <a:schemeClr val="bg2">
                    <a:lumMod val="50000"/>
                  </a:schemeClr>
                </a:solidFill>
              </a:rPr>
              <a:t>NovaSeq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HiSeq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PacBio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Nanopore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PromethION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Most data/$, but expensive per run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 affordable by most individual labs (genomics cores)</a:t>
            </a:r>
          </a:p>
          <a:p>
            <a:pPr marL="0" indent="0">
              <a:buNone/>
            </a:pPr>
            <a:r>
              <a:rPr lang="en-US" sz="3600" u="sng" dirty="0"/>
              <a:t>Mid-Scale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E.g., </a:t>
            </a:r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Illumina </a:t>
            </a:r>
            <a:r>
              <a:rPr lang="en-US" u="sng" dirty="0" err="1">
                <a:solidFill>
                  <a:schemeClr val="bg2">
                    <a:lumMod val="50000"/>
                  </a:schemeClr>
                </a:solidFill>
              </a:rPr>
              <a:t>MiSeq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NextSeq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; Ion Torrent;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Nanopore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GridION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mid data/$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Affordable by some individual labs, requires maintenance</a:t>
            </a:r>
          </a:p>
          <a:p>
            <a:pPr marL="0" indent="0">
              <a:buNone/>
            </a:pPr>
            <a:r>
              <a:rPr lang="en-US" sz="3600" u="sng" dirty="0"/>
              <a:t>Portable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E.g., Illumina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iSeq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; BGI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DNBseq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; </a:t>
            </a:r>
            <a:r>
              <a:rPr lang="en-US" u="sng" dirty="0" err="1">
                <a:solidFill>
                  <a:schemeClr val="bg2">
                    <a:lumMod val="50000"/>
                  </a:schemeClr>
                </a:solidFill>
              </a:rPr>
              <a:t>Nanopore</a:t>
            </a:r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u="sng" dirty="0" err="1">
                <a:solidFill>
                  <a:schemeClr val="bg2">
                    <a:lumMod val="50000"/>
                  </a:schemeClr>
                </a:solidFill>
              </a:rPr>
              <a:t>MinION</a:t>
            </a:r>
            <a:endParaRPr lang="en-US" u="sng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Low data/$, but cheap per run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Affordable and can be set up in many locations</a:t>
            </a:r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66564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</a:rPr>
              <a:t>Tools – </a:t>
            </a:r>
            <a:r>
              <a:rPr lang="en-US" sz="6000" b="1" dirty="0">
                <a:solidFill>
                  <a:srgbClr val="0070C0"/>
                </a:solidFill>
              </a:rPr>
              <a:t>Sequencing platform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1463168"/>
            <a:ext cx="12020550" cy="4304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6231" y="6581001"/>
            <a:ext cx="7725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Maccannell</a:t>
            </a:r>
            <a:r>
              <a:rPr lang="en-US" sz="1200" dirty="0"/>
              <a:t>. 2018. Platforms and Analytical Tools Used in Nucleic Acid Sequence-Based Microbial Genotyping Procedures</a:t>
            </a:r>
          </a:p>
        </p:txBody>
      </p:sp>
    </p:spTree>
    <p:extLst>
      <p:ext uri="{BB962C8B-B14F-4D97-AF65-F5344CB8AC3E}">
        <p14:creationId xmlns:p14="http://schemas.microsoft.com/office/powerpoint/2010/main" val="253318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</a:rPr>
              <a:t>Tools – </a:t>
            </a:r>
            <a:r>
              <a:rPr lang="en-US" sz="6000" b="1" dirty="0">
                <a:solidFill>
                  <a:srgbClr val="0070C0"/>
                </a:solidFill>
              </a:rPr>
              <a:t>Sequencing platform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69974" y="2095500"/>
          <a:ext cx="10052051" cy="3027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8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8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03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Platform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Expected Yield (Gb)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err="1">
                          <a:effectLst/>
                        </a:rPr>
                        <a:t>Seq</a:t>
                      </a:r>
                      <a:r>
                        <a:rPr lang="en-US" sz="2400" b="1" u="none" strike="noStrike" dirty="0">
                          <a:effectLst/>
                        </a:rPr>
                        <a:t> Kit Cost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Estimated Cost/Gb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rgbClr val="0070C0"/>
                          </a:solidFill>
                          <a:effectLst/>
                        </a:rPr>
                        <a:t>Illumina iSeq</a:t>
                      </a:r>
                      <a:endParaRPr lang="en-US" sz="2400" b="0" i="0" u="none" strike="noStrike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$600</a:t>
                      </a:r>
                      <a:endParaRPr lang="is-I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$600.00</a:t>
                      </a:r>
                      <a:endParaRPr lang="nb-NO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Illumina </a:t>
                      </a:r>
                      <a:r>
                        <a:rPr lang="en-US" sz="24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MiSeq</a:t>
                      </a:r>
                      <a:endParaRPr lang="en-U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15</a:t>
                      </a:r>
                      <a:endParaRPr lang="en-U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$1,625</a:t>
                      </a:r>
                      <a:endParaRPr lang="is-I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$108.33</a:t>
                      </a:r>
                      <a:endParaRPr lang="hr-HR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Illumina </a:t>
                      </a:r>
                      <a:r>
                        <a:rPr lang="en-US" sz="24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HiSeq</a:t>
                      </a:r>
                      <a:endParaRPr lang="en-U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1500</a:t>
                      </a:r>
                      <a:endParaRPr lang="is-I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$6,810</a:t>
                      </a:r>
                      <a:endParaRPr lang="en-U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$4.54</a:t>
                      </a:r>
                      <a:endParaRPr lang="hr-HR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Illumina </a:t>
                      </a:r>
                      <a:r>
                        <a:rPr lang="en-US" sz="24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NovaSeq</a:t>
                      </a:r>
                      <a:endParaRPr lang="en-U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6000</a:t>
                      </a:r>
                      <a:endParaRPr lang="de-DE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$5,500</a:t>
                      </a:r>
                      <a:endParaRPr lang="is-I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$0.92</a:t>
                      </a:r>
                      <a:endParaRPr lang="nb-NO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ONT </a:t>
                      </a:r>
                      <a:r>
                        <a:rPr lang="en-US" sz="2400" u="none" strike="noStrike" dirty="0" err="1">
                          <a:solidFill>
                            <a:srgbClr val="7030A0"/>
                          </a:solidFill>
                          <a:effectLst/>
                        </a:rPr>
                        <a:t>MinION</a:t>
                      </a:r>
                      <a:endParaRPr lang="en-U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$675</a:t>
                      </a:r>
                      <a:endParaRPr lang="is-I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$67.50</a:t>
                      </a:r>
                      <a:endParaRPr lang="nb-NO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ONT </a:t>
                      </a:r>
                      <a:r>
                        <a:rPr lang="en-US" sz="2400" u="none" strike="noStrike" dirty="0" err="1">
                          <a:solidFill>
                            <a:srgbClr val="7030A0"/>
                          </a:solidFill>
                          <a:effectLst/>
                        </a:rPr>
                        <a:t>GridION</a:t>
                      </a:r>
                      <a:endParaRPr lang="en-U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150</a:t>
                      </a:r>
                      <a:endParaRPr lang="en-U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$3375</a:t>
                      </a:r>
                      <a:endParaRPr lang="is-I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$22.50</a:t>
                      </a:r>
                      <a:endParaRPr lang="hr-HR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ONT </a:t>
                      </a:r>
                      <a:r>
                        <a:rPr lang="en-US" sz="2400" u="none" strike="noStrike" dirty="0" err="1">
                          <a:solidFill>
                            <a:srgbClr val="7030A0"/>
                          </a:solidFill>
                          <a:effectLst/>
                        </a:rPr>
                        <a:t>PromethION</a:t>
                      </a:r>
                      <a:endParaRPr lang="en-U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3800</a:t>
                      </a:r>
                      <a:endParaRPr lang="is-I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$19,200</a:t>
                      </a:r>
                      <a:endParaRPr lang="is-I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$5.05</a:t>
                      </a:r>
                      <a:endParaRPr lang="hr-HR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7079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</a:rPr>
              <a:t>Tools – </a:t>
            </a:r>
            <a:r>
              <a:rPr lang="en-US" sz="6000" b="1" dirty="0">
                <a:solidFill>
                  <a:srgbClr val="0070C0"/>
                </a:solidFill>
              </a:rPr>
              <a:t>Sequencing platform</a:t>
            </a:r>
          </a:p>
        </p:txBody>
      </p:sp>
      <p:pic>
        <p:nvPicPr>
          <p:cNvPr id="5" name="Picture 6" descr="mage result for oxford nanopo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0" t="33668" r="32686" b="35668"/>
          <a:stretch/>
        </p:blipFill>
        <p:spPr bwMode="auto">
          <a:xfrm>
            <a:off x="6665986" y="1671641"/>
            <a:ext cx="2963790" cy="22114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illumina.com/content/dam/illumina-marketing/images/amrdigital/sequencer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5" t="62835" r="24985"/>
          <a:stretch/>
        </p:blipFill>
        <p:spPr bwMode="auto">
          <a:xfrm>
            <a:off x="766757" y="1628950"/>
            <a:ext cx="2511169" cy="22143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14307" y="4029078"/>
            <a:ext cx="6472238" cy="251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Accurate sequencing, short reads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Good for generating lots of data 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NovaSeq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Expensive to run and maintain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Uses: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Large projects (samples in home lab)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Accurate sequencing 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intrahost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metagenomics)</a:t>
            </a:r>
          </a:p>
          <a:p>
            <a:pPr marL="0" indent="0">
              <a:buFont typeface="Arial"/>
              <a:buNone/>
            </a:pPr>
            <a:endParaRPr lang="en-US" sz="3600" dirty="0"/>
          </a:p>
          <a:p>
            <a:pPr lvl="1"/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52470" y="1557344"/>
            <a:ext cx="1356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Illumina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86473" y="4029078"/>
            <a:ext cx="6015033" cy="251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Long reads, error prone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Good for generating quick data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Rugged, cheap to run (reusable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flowcells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Uses: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Field or limited resources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Lab for long reads and quick data</a:t>
            </a:r>
          </a:p>
          <a:p>
            <a:pPr marL="0" indent="0">
              <a:buFont typeface="Arial"/>
              <a:buNone/>
            </a:pPr>
            <a:endParaRPr lang="en-US" sz="3600" dirty="0"/>
          </a:p>
          <a:p>
            <a:pPr lvl="1"/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938210" y="3421420"/>
            <a:ext cx="2192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MiSeq</a:t>
            </a:r>
            <a:r>
              <a:rPr lang="en-US" sz="2400" dirty="0"/>
              <a:t>/</a:t>
            </a:r>
            <a:r>
              <a:rPr lang="en-US" sz="2400" dirty="0" err="1"/>
              <a:t>NovaSeq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5405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</a:rPr>
              <a:t>Controls + accuracy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9100" y="1714502"/>
            <a:ext cx="11772900" cy="5429251"/>
          </a:xfrm>
        </p:spPr>
        <p:txBody>
          <a:bodyPr>
            <a:normAutofit/>
          </a:bodyPr>
          <a:lstStyle/>
          <a:p>
            <a:r>
              <a:rPr lang="en-US" sz="3600" dirty="0"/>
              <a:t>Controls</a:t>
            </a:r>
          </a:p>
          <a:p>
            <a:pPr lvl="1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Negative controls at important steps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(sample collection, RNA extraction, PCR,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etc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“Healthy” or environmental controls (metagenomics to determine background)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Internal controls to measure efficiency of library prep and validate sequencing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Normalize input target concentrations (important for comparing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intrahost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diversity)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3600" dirty="0"/>
              <a:t>Improving accuracy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Dual-indexes (reduces “index” hopping)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High-fidelity polymerases (reduces library prep errors)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Sequence technical replicates (removes sequencing errors)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Unique molecular identifiers (UMIs, removes sequencing errors)</a:t>
            </a:r>
          </a:p>
        </p:txBody>
      </p:sp>
    </p:spTree>
    <p:extLst>
      <p:ext uri="{BB962C8B-B14F-4D97-AF65-F5344CB8AC3E}">
        <p14:creationId xmlns:p14="http://schemas.microsoft.com/office/powerpoint/2010/main" val="653414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19" y="2846943"/>
            <a:ext cx="11544300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Class activity:</a:t>
            </a:r>
            <a:br>
              <a:rPr lang="en-US" sz="6000" dirty="0">
                <a:solidFill>
                  <a:schemeClr val="bg1"/>
                </a:solidFill>
                <a:latin typeface="+mn-lt"/>
              </a:rPr>
            </a:br>
            <a:r>
              <a:rPr lang="en-US" sz="6000" dirty="0">
                <a:solidFill>
                  <a:schemeClr val="bg1"/>
                </a:solidFill>
                <a:latin typeface="+mn-lt"/>
              </a:rPr>
              <a:t>Sequencing approaches for mock scenarios</a:t>
            </a:r>
          </a:p>
        </p:txBody>
      </p:sp>
    </p:spTree>
    <p:extLst>
      <p:ext uri="{BB962C8B-B14F-4D97-AF65-F5344CB8AC3E}">
        <p14:creationId xmlns:p14="http://schemas.microsoft.com/office/powerpoint/2010/main" val="1247660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C83CEC26-BCA4-437F-AF36-4C50B2F4D976}"/>
              </a:ext>
            </a:extLst>
          </p:cNvPr>
          <p:cNvGrpSpPr/>
          <p:nvPr/>
        </p:nvGrpSpPr>
        <p:grpSpPr>
          <a:xfrm>
            <a:off x="0" y="0"/>
            <a:ext cx="12538074" cy="6959600"/>
            <a:chOff x="0" y="0"/>
            <a:chExt cx="12538074" cy="69596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928CC12-39C5-457A-B7B2-7514D7CF9AD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545717-4503-4E20-B9DA-CF5B5D1E36EC}"/>
                </a:ext>
              </a:extLst>
            </p:cNvPr>
            <p:cNvGrpSpPr/>
            <p:nvPr/>
          </p:nvGrpSpPr>
          <p:grpSpPr>
            <a:xfrm>
              <a:off x="60654" y="0"/>
              <a:ext cx="12477420" cy="6959600"/>
              <a:chOff x="60654" y="0"/>
              <a:chExt cx="12477420" cy="695960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7CB659-82C6-4273-AA06-4258BA834185}"/>
                  </a:ext>
                </a:extLst>
              </p:cNvPr>
              <p:cNvSpPr txBox="1"/>
              <p:nvPr/>
            </p:nvSpPr>
            <p:spPr>
              <a:xfrm>
                <a:off x="1524000" y="426591"/>
                <a:ext cx="22225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0070C0"/>
                    </a:solidFill>
                  </a:rPr>
                  <a:t>Library prep</a:t>
                </a:r>
              </a:p>
              <a:p>
                <a:endParaRPr lang="en-US" sz="3200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6FD979-4E03-48A9-9149-1FB746826799}"/>
                  </a:ext>
                </a:extLst>
              </p:cNvPr>
              <p:cNvSpPr txBox="1"/>
              <p:nvPr/>
            </p:nvSpPr>
            <p:spPr>
              <a:xfrm>
                <a:off x="8445502" y="426591"/>
                <a:ext cx="27686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00B050"/>
                    </a:solidFill>
                  </a:rPr>
                  <a:t>Platform</a:t>
                </a:r>
              </a:p>
              <a:p>
                <a:endParaRPr lang="en-US" sz="3200" dirty="0"/>
              </a:p>
            </p:txBody>
          </p:sp>
          <p:pic>
            <p:nvPicPr>
              <p:cNvPr id="3074" name="Picture 2" descr="Image result for illumina novaseq">
                <a:extLst>
                  <a:ext uri="{FF2B5EF4-FFF2-40B4-BE49-F238E27FC236}">
                    <a16:creationId xmlns:a16="http://schemas.microsoft.com/office/drawing/2014/main" id="{CBC5301B-B4E9-48C2-985A-C0F82BF559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47200" y="1409700"/>
                <a:ext cx="2755900" cy="2755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Image result for illumina miseq">
                <a:extLst>
                  <a:ext uri="{FF2B5EF4-FFF2-40B4-BE49-F238E27FC236}">
                    <a16:creationId xmlns:a16="http://schemas.microsoft.com/office/drawing/2014/main" id="{B50FB324-3640-49AF-AA40-40B7604183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08751" y="2374900"/>
                <a:ext cx="2387600" cy="1790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Image result for nanopore minion">
                <a:extLst>
                  <a:ext uri="{FF2B5EF4-FFF2-40B4-BE49-F238E27FC236}">
                    <a16:creationId xmlns:a16="http://schemas.microsoft.com/office/drawing/2014/main" id="{BE995C22-E0D8-46FE-99CA-557A6ADB0B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1675" y="4629118"/>
                <a:ext cx="2051050" cy="2051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5370E8-84B3-4E16-8CBB-4EFF816C5B19}"/>
                  </a:ext>
                </a:extLst>
              </p:cNvPr>
              <p:cNvSpPr txBox="1"/>
              <p:nvPr/>
            </p:nvSpPr>
            <p:spPr>
              <a:xfrm>
                <a:off x="6689726" y="1435100"/>
                <a:ext cx="22225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Illumina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ECE1C1-550F-4863-8D5A-DF6536ED5113}"/>
                  </a:ext>
                </a:extLst>
              </p:cNvPr>
              <p:cNvSpPr txBox="1"/>
              <p:nvPr/>
            </p:nvSpPr>
            <p:spPr>
              <a:xfrm>
                <a:off x="6689726" y="4594880"/>
                <a:ext cx="22225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Nanopore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F6D6F4-C322-46AA-B18C-BAD9EDAC68EB}"/>
                  </a:ext>
                </a:extLst>
              </p:cNvPr>
              <p:cNvSpPr txBox="1"/>
              <p:nvPr/>
            </p:nvSpPr>
            <p:spPr>
              <a:xfrm>
                <a:off x="7210425" y="3937406"/>
                <a:ext cx="22225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/>
                  <a:t>MiSeq</a:t>
                </a:r>
                <a:endParaRPr lang="en-US" sz="20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0ECE3E-E24B-48E5-B0C3-70BDB5A36B42}"/>
                  </a:ext>
                </a:extLst>
              </p:cNvPr>
              <p:cNvSpPr txBox="1"/>
              <p:nvPr/>
            </p:nvSpPr>
            <p:spPr>
              <a:xfrm>
                <a:off x="10315574" y="3969518"/>
                <a:ext cx="22225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/>
                  <a:t>NovaSeq</a:t>
                </a:r>
                <a:endParaRPr lang="en-US" sz="20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9E852C-93F5-4303-8170-7FBC3A3BF595}"/>
                  </a:ext>
                </a:extLst>
              </p:cNvPr>
              <p:cNvSpPr txBox="1"/>
              <p:nvPr/>
            </p:nvSpPr>
            <p:spPr>
              <a:xfrm>
                <a:off x="8893176" y="6399142"/>
                <a:ext cx="22225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/>
                  <a:t>MinION</a:t>
                </a:r>
                <a:endParaRPr lang="en-US" sz="20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F526BD-49F6-4465-BAFA-6BA24B3D9556}"/>
                  </a:ext>
                </a:extLst>
              </p:cNvPr>
              <p:cNvSpPr txBox="1"/>
              <p:nvPr/>
            </p:nvSpPr>
            <p:spPr>
              <a:xfrm>
                <a:off x="876300" y="1131089"/>
                <a:ext cx="24574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Untargeted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13E261-D596-4846-A395-8DA06987C12B}"/>
                  </a:ext>
                </a:extLst>
              </p:cNvPr>
              <p:cNvSpPr txBox="1"/>
              <p:nvPr/>
            </p:nvSpPr>
            <p:spPr>
              <a:xfrm>
                <a:off x="3589340" y="1131089"/>
                <a:ext cx="24574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Targeted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BE2D936-B1A9-4B3C-943C-226A37485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457" y="1958320"/>
                <a:ext cx="1852991" cy="18288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7CACE07-7D2E-4052-95ED-C4E413256EA5}"/>
                  </a:ext>
                </a:extLst>
              </p:cNvPr>
              <p:cNvSpPr txBox="1"/>
              <p:nvPr/>
            </p:nvSpPr>
            <p:spPr>
              <a:xfrm rot="16200000">
                <a:off x="-906461" y="2600235"/>
                <a:ext cx="24574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Metagenomics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DC734E3-E382-4FDE-8C5E-AAEE0FDE25F5}"/>
                  </a:ext>
                </a:extLst>
              </p:cNvPr>
              <p:cNvSpPr txBox="1"/>
              <p:nvPr/>
            </p:nvSpPr>
            <p:spPr>
              <a:xfrm rot="16200000">
                <a:off x="-906462" y="4594879"/>
                <a:ext cx="24574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Amplicon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2911FE6-E768-41B8-A9BE-A4CEBA031BAA}"/>
                  </a:ext>
                </a:extLst>
              </p:cNvPr>
              <p:cNvGrpSpPr/>
              <p:nvPr/>
            </p:nvGrpSpPr>
            <p:grpSpPr>
              <a:xfrm>
                <a:off x="3333751" y="1956033"/>
                <a:ext cx="1856232" cy="1828800"/>
                <a:chOff x="9585960" y="213613"/>
                <a:chExt cx="2364292" cy="2333426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ADD0B93E-7C36-4790-93A8-84AC97ACF7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85960" y="213613"/>
                  <a:ext cx="2364292" cy="2333426"/>
                </a:xfrm>
                <a:prstGeom prst="rect">
                  <a:avLst/>
                </a:prstGeom>
              </p:spPr>
            </p:pic>
            <p:sp>
              <p:nvSpPr>
                <p:cNvPr id="39" name="Donut 5">
                  <a:extLst>
                    <a:ext uri="{FF2B5EF4-FFF2-40B4-BE49-F238E27FC236}">
                      <a16:creationId xmlns:a16="http://schemas.microsoft.com/office/drawing/2014/main" id="{E6134EBB-880C-4766-AAE1-55606AF180FE}"/>
                    </a:ext>
                  </a:extLst>
                </p:cNvPr>
                <p:cNvSpPr/>
                <p:nvPr/>
              </p:nvSpPr>
              <p:spPr>
                <a:xfrm>
                  <a:off x="9715501" y="1428750"/>
                  <a:ext cx="300038" cy="300039"/>
                </a:xfrm>
                <a:prstGeom prst="donut">
                  <a:avLst>
                    <a:gd name="adj" fmla="val 8198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Donut 6">
                  <a:extLst>
                    <a:ext uri="{FF2B5EF4-FFF2-40B4-BE49-F238E27FC236}">
                      <a16:creationId xmlns:a16="http://schemas.microsoft.com/office/drawing/2014/main" id="{EBC97FD6-BEAA-4AEF-914D-03C24A12DDD4}"/>
                    </a:ext>
                  </a:extLst>
                </p:cNvPr>
                <p:cNvSpPr/>
                <p:nvPr/>
              </p:nvSpPr>
              <p:spPr>
                <a:xfrm>
                  <a:off x="10182225" y="1895474"/>
                  <a:ext cx="300038" cy="300039"/>
                </a:xfrm>
                <a:prstGeom prst="donut">
                  <a:avLst>
                    <a:gd name="adj" fmla="val 8198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Donut 7">
                  <a:extLst>
                    <a:ext uri="{FF2B5EF4-FFF2-40B4-BE49-F238E27FC236}">
                      <a16:creationId xmlns:a16="http://schemas.microsoft.com/office/drawing/2014/main" id="{02D48DFE-BEE6-4327-AE57-A5952972320A}"/>
                    </a:ext>
                  </a:extLst>
                </p:cNvPr>
                <p:cNvSpPr/>
                <p:nvPr/>
              </p:nvSpPr>
              <p:spPr>
                <a:xfrm>
                  <a:off x="10332245" y="1152522"/>
                  <a:ext cx="300038" cy="300039"/>
                </a:xfrm>
                <a:prstGeom prst="donut">
                  <a:avLst>
                    <a:gd name="adj" fmla="val 8198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Donut 8">
                  <a:extLst>
                    <a:ext uri="{FF2B5EF4-FFF2-40B4-BE49-F238E27FC236}">
                      <a16:creationId xmlns:a16="http://schemas.microsoft.com/office/drawing/2014/main" id="{05BBD5C8-6DDC-4DF7-85AD-FB7FEF5D1006}"/>
                    </a:ext>
                  </a:extLst>
                </p:cNvPr>
                <p:cNvSpPr/>
                <p:nvPr/>
              </p:nvSpPr>
              <p:spPr>
                <a:xfrm>
                  <a:off x="11203781" y="1602579"/>
                  <a:ext cx="300038" cy="300039"/>
                </a:xfrm>
                <a:prstGeom prst="donut">
                  <a:avLst>
                    <a:gd name="adj" fmla="val 8198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Donut 9">
                  <a:extLst>
                    <a:ext uri="{FF2B5EF4-FFF2-40B4-BE49-F238E27FC236}">
                      <a16:creationId xmlns:a16="http://schemas.microsoft.com/office/drawing/2014/main" id="{B5CCBED8-4F79-409B-A6E0-554C96BB6669}"/>
                    </a:ext>
                  </a:extLst>
                </p:cNvPr>
                <p:cNvSpPr/>
                <p:nvPr/>
              </p:nvSpPr>
              <p:spPr>
                <a:xfrm>
                  <a:off x="11053762" y="387791"/>
                  <a:ext cx="300038" cy="300039"/>
                </a:xfrm>
                <a:prstGeom prst="donut">
                  <a:avLst>
                    <a:gd name="adj" fmla="val 8198"/>
                  </a:avLst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1" name="Lightning Bolt 50">
                <a:extLst>
                  <a:ext uri="{FF2B5EF4-FFF2-40B4-BE49-F238E27FC236}">
                    <a16:creationId xmlns:a16="http://schemas.microsoft.com/office/drawing/2014/main" id="{73F142B3-FFEC-4159-AD7B-6C2AC36E3135}"/>
                  </a:ext>
                </a:extLst>
              </p:cNvPr>
              <p:cNvSpPr/>
              <p:nvPr/>
            </p:nvSpPr>
            <p:spPr>
              <a:xfrm>
                <a:off x="4098633" y="4121528"/>
                <a:ext cx="485775" cy="496200"/>
              </a:xfrm>
              <a:prstGeom prst="lightningBol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C849D95E-EC6F-4F33-A94B-EE09325479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2405" y="4340480"/>
                <a:ext cx="1852991" cy="1828800"/>
              </a:xfrm>
              <a:prstGeom prst="rect">
                <a:avLst/>
              </a:prstGeom>
            </p:spPr>
          </p:pic>
          <p:sp>
            <p:nvSpPr>
              <p:cNvPr id="53" name="Lightning Bolt 52">
                <a:extLst>
                  <a:ext uri="{FF2B5EF4-FFF2-40B4-BE49-F238E27FC236}">
                    <a16:creationId xmlns:a16="http://schemas.microsoft.com/office/drawing/2014/main" id="{B64C6940-3721-4C16-A28F-7DC34D91CFDD}"/>
                  </a:ext>
                </a:extLst>
              </p:cNvPr>
              <p:cNvSpPr/>
              <p:nvPr/>
            </p:nvSpPr>
            <p:spPr>
              <a:xfrm>
                <a:off x="3588875" y="4662980"/>
                <a:ext cx="485775" cy="496200"/>
              </a:xfrm>
              <a:prstGeom prst="lightningBol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Lightning Bolt 53">
                <a:extLst>
                  <a:ext uri="{FF2B5EF4-FFF2-40B4-BE49-F238E27FC236}">
                    <a16:creationId xmlns:a16="http://schemas.microsoft.com/office/drawing/2014/main" id="{EF33678E-650C-48B2-94EE-9BEAB63187F9}"/>
                  </a:ext>
                </a:extLst>
              </p:cNvPr>
              <p:cNvSpPr/>
              <p:nvPr/>
            </p:nvSpPr>
            <p:spPr>
              <a:xfrm>
                <a:off x="3033250" y="4911080"/>
                <a:ext cx="485775" cy="496200"/>
              </a:xfrm>
              <a:prstGeom prst="lightningBol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Lightning Bolt 54">
                <a:extLst>
                  <a:ext uri="{FF2B5EF4-FFF2-40B4-BE49-F238E27FC236}">
                    <a16:creationId xmlns:a16="http://schemas.microsoft.com/office/drawing/2014/main" id="{EA01E7C3-D938-4049-B675-7C956C90825B}"/>
                  </a:ext>
                </a:extLst>
              </p:cNvPr>
              <p:cNvSpPr/>
              <p:nvPr/>
            </p:nvSpPr>
            <p:spPr>
              <a:xfrm>
                <a:off x="4217136" y="5006780"/>
                <a:ext cx="485775" cy="496200"/>
              </a:xfrm>
              <a:prstGeom prst="lightningBol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Lightning Bolt 55">
                <a:extLst>
                  <a:ext uri="{FF2B5EF4-FFF2-40B4-BE49-F238E27FC236}">
                    <a16:creationId xmlns:a16="http://schemas.microsoft.com/office/drawing/2014/main" id="{C6CBEA64-3C1B-44B1-97C5-D160FCBAFD75}"/>
                  </a:ext>
                </a:extLst>
              </p:cNvPr>
              <p:cNvSpPr/>
              <p:nvPr/>
            </p:nvSpPr>
            <p:spPr>
              <a:xfrm>
                <a:off x="3512380" y="5233580"/>
                <a:ext cx="485775" cy="496200"/>
              </a:xfrm>
              <a:prstGeom prst="lightningBol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2A86044-DF37-459C-85DB-16D49A57D031}"/>
                  </a:ext>
                </a:extLst>
              </p:cNvPr>
              <p:cNvCxnSpPr/>
              <p:nvPr/>
            </p:nvCxnSpPr>
            <p:spPr>
              <a:xfrm>
                <a:off x="6096000" y="0"/>
                <a:ext cx="0" cy="6959600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0FEF3B7-A2B9-4BCF-9F43-C1F087A9F9E4}"/>
              </a:ext>
            </a:extLst>
          </p:cNvPr>
          <p:cNvSpPr/>
          <p:nvPr/>
        </p:nvSpPr>
        <p:spPr>
          <a:xfrm>
            <a:off x="50546" y="6438767"/>
            <a:ext cx="2354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PollEv.com/cvogels425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9954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</a:rPr>
              <a:t>Scenario #1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47704" y="1404371"/>
            <a:ext cx="6981822" cy="5429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>
                <a:solidFill>
                  <a:srgbClr val="D883FF"/>
                </a:solidFill>
              </a:rPr>
              <a:t>Question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An unknown pathogen causing an outbreak of pneumonia in Wuhan, China</a:t>
            </a:r>
          </a:p>
          <a:p>
            <a:pPr lvl="1"/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>
                <a:solidFill>
                  <a:srgbClr val="7A81FF"/>
                </a:solidFill>
              </a:rPr>
              <a:t>Samples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Blood and sputum samples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Dozens of samples</a:t>
            </a:r>
          </a:p>
          <a:p>
            <a:pPr lvl="1"/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>
                <a:solidFill>
                  <a:srgbClr val="FF7E79"/>
                </a:solidFill>
              </a:rPr>
              <a:t>Resources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State-of-the-art molecular lab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No genomics core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Need data fast</a:t>
            </a:r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sz="3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01162" y="2471744"/>
            <a:ext cx="2433639" cy="1957389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u="sng" dirty="0">
                <a:solidFill>
                  <a:schemeClr val="bg2">
                    <a:lumMod val="50000"/>
                  </a:schemeClr>
                </a:solidFill>
              </a:rPr>
              <a:t>Tools?</a:t>
            </a:r>
          </a:p>
          <a:p>
            <a:pPr marL="0" indent="0" algn="ctr">
              <a:buFont typeface="Arial"/>
              <a:buNone/>
            </a:pPr>
            <a:r>
              <a:rPr lang="en-US" sz="3600" dirty="0">
                <a:solidFill>
                  <a:srgbClr val="0070C0"/>
                </a:solidFill>
              </a:rPr>
              <a:t>Library prep</a:t>
            </a:r>
          </a:p>
          <a:p>
            <a:pPr marL="0" indent="0" algn="ctr">
              <a:buFont typeface="Arial"/>
              <a:buNone/>
            </a:pPr>
            <a:r>
              <a:rPr lang="en-US" sz="3600" dirty="0">
                <a:solidFill>
                  <a:srgbClr val="00B050"/>
                </a:solidFill>
              </a:rPr>
              <a:t>Platform</a:t>
            </a: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Font typeface="Arial"/>
              <a:buNone/>
            </a:pPr>
            <a:endParaRPr lang="en-US" sz="3600" dirty="0"/>
          </a:p>
          <a:p>
            <a:pPr lvl="1" algn="ctr"/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C8F2B9-8566-41D1-9C0B-00AD7B3865D6}"/>
              </a:ext>
            </a:extLst>
          </p:cNvPr>
          <p:cNvSpPr/>
          <p:nvPr/>
        </p:nvSpPr>
        <p:spPr>
          <a:xfrm>
            <a:off x="9837445" y="6464290"/>
            <a:ext cx="2354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PollEv.com/cvogels425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44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024" descr="Amstrong et al. (2019) Pathogen genomics and public health.pdf - Adobe Acrobat Pro DC">
            <a:extLst>
              <a:ext uri="{FF2B5EF4-FFF2-40B4-BE49-F238E27FC236}">
                <a16:creationId xmlns:a16="http://schemas.microsoft.com/office/drawing/2014/main" id="{0C0DDF09-A4C2-444C-8915-C4EF2F8B9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84" t="23623" r="42982" b="11739"/>
          <a:stretch/>
        </p:blipFill>
        <p:spPr>
          <a:xfrm>
            <a:off x="3694871" y="0"/>
            <a:ext cx="4802258" cy="6845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CCB2-9E9F-42A6-B7C7-4EF7E7503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24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Pathogen genomics workflow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BE7F3CB-65AA-459E-ADCF-70F696FF7875}"/>
              </a:ext>
            </a:extLst>
          </p:cNvPr>
          <p:cNvSpPr txBox="1"/>
          <p:nvPr/>
        </p:nvSpPr>
        <p:spPr>
          <a:xfrm>
            <a:off x="9840669" y="6509298"/>
            <a:ext cx="2351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Armstrong et al. (2019) NEJM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BCEAE9-3208-444F-8D37-53709F8C6A52}"/>
              </a:ext>
            </a:extLst>
          </p:cNvPr>
          <p:cNvSpPr/>
          <p:nvPr/>
        </p:nvSpPr>
        <p:spPr>
          <a:xfrm>
            <a:off x="4864608" y="1542156"/>
            <a:ext cx="2487168" cy="250545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</a:rPr>
              <a:t>Scenario #2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47703" y="1714508"/>
            <a:ext cx="8653459" cy="5429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>
                <a:solidFill>
                  <a:srgbClr val="D883FF"/>
                </a:solidFill>
              </a:rPr>
              <a:t>Question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Clinical metagenomics for unknown causes of encephalitis (population study, not for diagnostics)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>
                <a:solidFill>
                  <a:srgbClr val="7A81FF"/>
                </a:solidFill>
              </a:rPr>
              <a:t>Samples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Cerebral spinal fluid, maintained on cold chain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Hundreds of samples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>
                <a:solidFill>
                  <a:srgbClr val="FF7E79"/>
                </a:solidFill>
              </a:rPr>
              <a:t>Resources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Well funded clinical lab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Access to Genomics Core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Not time sensitive</a:t>
            </a:r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sz="3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01162" y="2471744"/>
            <a:ext cx="2433639" cy="1957389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u="sng" dirty="0">
                <a:solidFill>
                  <a:schemeClr val="bg2">
                    <a:lumMod val="50000"/>
                  </a:schemeClr>
                </a:solidFill>
              </a:rPr>
              <a:t>Tools?</a:t>
            </a:r>
          </a:p>
          <a:p>
            <a:pPr marL="0" indent="0" algn="ctr">
              <a:buFont typeface="Arial"/>
              <a:buNone/>
            </a:pPr>
            <a:r>
              <a:rPr lang="en-US" sz="3600" dirty="0">
                <a:solidFill>
                  <a:srgbClr val="0070C0"/>
                </a:solidFill>
              </a:rPr>
              <a:t>Library prep</a:t>
            </a:r>
          </a:p>
          <a:p>
            <a:pPr marL="0" indent="0" algn="ctr">
              <a:buFont typeface="Arial"/>
              <a:buNone/>
            </a:pPr>
            <a:r>
              <a:rPr lang="en-US" sz="3600" dirty="0">
                <a:solidFill>
                  <a:srgbClr val="00B050"/>
                </a:solidFill>
              </a:rPr>
              <a:t>Platform</a:t>
            </a: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Font typeface="Arial"/>
              <a:buNone/>
            </a:pPr>
            <a:endParaRPr lang="en-US" sz="3600" dirty="0"/>
          </a:p>
          <a:p>
            <a:pPr lvl="1" algn="ctr"/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1AF73-F89E-4368-9738-3C7E926BB887}"/>
              </a:ext>
            </a:extLst>
          </p:cNvPr>
          <p:cNvSpPr/>
          <p:nvPr/>
        </p:nvSpPr>
        <p:spPr>
          <a:xfrm>
            <a:off x="9837445" y="6464290"/>
            <a:ext cx="2354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PollEv.com/cvogels425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222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</a:rPr>
              <a:t>Scenario #3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47704" y="1714508"/>
            <a:ext cx="6981822" cy="5429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>
                <a:solidFill>
                  <a:srgbClr val="D883FF"/>
                </a:solidFill>
              </a:rPr>
              <a:t>Question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Investigating 2019 dengue virus outbreak in Honduras</a:t>
            </a:r>
          </a:p>
          <a:p>
            <a:pPr lvl="1"/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>
                <a:solidFill>
                  <a:srgbClr val="7A81FF"/>
                </a:solidFill>
              </a:rPr>
              <a:t>Samples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Serum, low CTs, somewhat degraded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Hundreds of samples</a:t>
            </a:r>
          </a:p>
          <a:p>
            <a:pPr lvl="1"/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>
                <a:solidFill>
                  <a:srgbClr val="FF7E79"/>
                </a:solidFill>
              </a:rPr>
              <a:t>Resources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Mobile field lab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Need data fast</a:t>
            </a:r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sz="3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01162" y="2471744"/>
            <a:ext cx="2433639" cy="1957389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u="sng" dirty="0">
                <a:solidFill>
                  <a:schemeClr val="bg2">
                    <a:lumMod val="50000"/>
                  </a:schemeClr>
                </a:solidFill>
              </a:rPr>
              <a:t>Tools?</a:t>
            </a:r>
          </a:p>
          <a:p>
            <a:pPr marL="0" indent="0" algn="ctr">
              <a:buFont typeface="Arial"/>
              <a:buNone/>
            </a:pPr>
            <a:r>
              <a:rPr lang="en-US" sz="3600" dirty="0">
                <a:solidFill>
                  <a:srgbClr val="0070C0"/>
                </a:solidFill>
              </a:rPr>
              <a:t>Library prep</a:t>
            </a:r>
          </a:p>
          <a:p>
            <a:pPr marL="0" indent="0" algn="ctr">
              <a:buFont typeface="Arial"/>
              <a:buNone/>
            </a:pPr>
            <a:r>
              <a:rPr lang="en-US" sz="3600" dirty="0">
                <a:solidFill>
                  <a:srgbClr val="00B050"/>
                </a:solidFill>
              </a:rPr>
              <a:t>Platform</a:t>
            </a: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Font typeface="Arial"/>
              <a:buNone/>
            </a:pPr>
            <a:endParaRPr lang="en-US" sz="3600" dirty="0"/>
          </a:p>
          <a:p>
            <a:pPr lvl="1" algn="ctr"/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65FF28-E512-4F55-8F30-2CDFCF11BCCB}"/>
              </a:ext>
            </a:extLst>
          </p:cNvPr>
          <p:cNvSpPr/>
          <p:nvPr/>
        </p:nvSpPr>
        <p:spPr>
          <a:xfrm>
            <a:off x="9837445" y="6464290"/>
            <a:ext cx="2354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PollEv.com/cvogels425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7854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</a:rPr>
              <a:t>Scenario #4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47703" y="1714508"/>
            <a:ext cx="8653459" cy="5429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>
                <a:solidFill>
                  <a:srgbClr val="D883FF"/>
                </a:solidFill>
              </a:rPr>
              <a:t>Question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Characterizing drug-resistance genes in </a:t>
            </a:r>
            <a:r>
              <a:rPr lang="en-US" sz="2800" i="1" dirty="0">
                <a:solidFill>
                  <a:schemeClr val="bg2">
                    <a:lumMod val="50000"/>
                  </a:schemeClr>
                </a:solidFill>
              </a:rPr>
              <a:t>Mycobacterium tuberculosis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>
                <a:solidFill>
                  <a:srgbClr val="7A81FF"/>
                </a:solidFill>
              </a:rPr>
              <a:t>Samples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Sputum samples 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Dozens of samples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>
                <a:solidFill>
                  <a:srgbClr val="FF7E79"/>
                </a:solidFill>
              </a:rPr>
              <a:t>Resources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Basic molecular lab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Time sensitive</a:t>
            </a:r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sz="3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01162" y="2471744"/>
            <a:ext cx="2433639" cy="1957389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u="sng" dirty="0">
                <a:solidFill>
                  <a:schemeClr val="bg2">
                    <a:lumMod val="50000"/>
                  </a:schemeClr>
                </a:solidFill>
              </a:rPr>
              <a:t>Tools?</a:t>
            </a:r>
          </a:p>
          <a:p>
            <a:pPr marL="0" indent="0" algn="ctr">
              <a:buFont typeface="Arial"/>
              <a:buNone/>
            </a:pPr>
            <a:r>
              <a:rPr lang="en-US" sz="3600" dirty="0">
                <a:solidFill>
                  <a:srgbClr val="0070C0"/>
                </a:solidFill>
              </a:rPr>
              <a:t>Library prep</a:t>
            </a:r>
          </a:p>
          <a:p>
            <a:pPr marL="0" indent="0" algn="ctr">
              <a:buFont typeface="Arial"/>
              <a:buNone/>
            </a:pPr>
            <a:r>
              <a:rPr lang="en-US" sz="3600" dirty="0">
                <a:solidFill>
                  <a:srgbClr val="00B050"/>
                </a:solidFill>
              </a:rPr>
              <a:t>Platform</a:t>
            </a: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Font typeface="Arial"/>
              <a:buNone/>
            </a:pPr>
            <a:endParaRPr lang="en-US" sz="3600" dirty="0"/>
          </a:p>
          <a:p>
            <a:pPr lvl="1" algn="ctr"/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49F3DF-22F1-4610-B944-E7DF9D1A9B26}"/>
              </a:ext>
            </a:extLst>
          </p:cNvPr>
          <p:cNvSpPr/>
          <p:nvPr/>
        </p:nvSpPr>
        <p:spPr>
          <a:xfrm>
            <a:off x="9837445" y="6464290"/>
            <a:ext cx="2354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PollEv.com/cvogels425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3828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</a:rPr>
              <a:t>Scenario #5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47703" y="1714508"/>
            <a:ext cx="8653459" cy="5429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>
                <a:solidFill>
                  <a:srgbClr val="D883FF"/>
                </a:solidFill>
              </a:rPr>
              <a:t>Question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Identifying SNPs in </a:t>
            </a:r>
            <a:r>
              <a:rPr lang="en-US" sz="2800" i="1" dirty="0">
                <a:solidFill>
                  <a:schemeClr val="bg2">
                    <a:lumMod val="50000"/>
                  </a:schemeClr>
                </a:solidFill>
              </a:rPr>
              <a:t>Plasmodium falciparum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virulence genes 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>
                <a:solidFill>
                  <a:srgbClr val="7A81FF"/>
                </a:solidFill>
              </a:rPr>
              <a:t>Samples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Serum samples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Dozens of samples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>
                <a:solidFill>
                  <a:srgbClr val="FF7E79"/>
                </a:solidFill>
              </a:rPr>
              <a:t>Resources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Well funded clinical lab (not much NGS experience)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Access to Genomics Core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Not time sensitive</a:t>
            </a:r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sz="3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01162" y="2471744"/>
            <a:ext cx="2433639" cy="1957389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u="sng" dirty="0">
                <a:solidFill>
                  <a:schemeClr val="bg2">
                    <a:lumMod val="50000"/>
                  </a:schemeClr>
                </a:solidFill>
              </a:rPr>
              <a:t>Tools?</a:t>
            </a:r>
          </a:p>
          <a:p>
            <a:pPr marL="0" indent="0" algn="ctr">
              <a:buFont typeface="Arial"/>
              <a:buNone/>
            </a:pPr>
            <a:r>
              <a:rPr lang="en-US" sz="3600" dirty="0">
                <a:solidFill>
                  <a:srgbClr val="0070C0"/>
                </a:solidFill>
              </a:rPr>
              <a:t>Library prep</a:t>
            </a:r>
          </a:p>
          <a:p>
            <a:pPr marL="0" indent="0" algn="ctr">
              <a:buFont typeface="Arial"/>
              <a:buNone/>
            </a:pPr>
            <a:r>
              <a:rPr lang="en-US" sz="3600" dirty="0">
                <a:solidFill>
                  <a:srgbClr val="00B050"/>
                </a:solidFill>
              </a:rPr>
              <a:t>Platform</a:t>
            </a: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Font typeface="Arial"/>
              <a:buNone/>
            </a:pPr>
            <a:endParaRPr lang="en-US" sz="3600" dirty="0"/>
          </a:p>
          <a:p>
            <a:pPr lvl="1" algn="ctr"/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3C4880-4A18-4EC3-AF5D-907ED8951ADB}"/>
              </a:ext>
            </a:extLst>
          </p:cNvPr>
          <p:cNvSpPr/>
          <p:nvPr/>
        </p:nvSpPr>
        <p:spPr>
          <a:xfrm>
            <a:off x="9837445" y="6464290"/>
            <a:ext cx="2354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PollEv.com/cvogels425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3864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</a:rPr>
              <a:t>Scenario #6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47704" y="1714508"/>
            <a:ext cx="8210546" cy="5429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>
                <a:solidFill>
                  <a:srgbClr val="D883FF"/>
                </a:solidFill>
              </a:rPr>
              <a:t>Question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Are two mutations ~500nt apart co-occurring on the same virus genome (pilot study)?</a:t>
            </a:r>
          </a:p>
          <a:p>
            <a:pPr lvl="1"/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>
                <a:solidFill>
                  <a:srgbClr val="7A81FF"/>
                </a:solidFill>
              </a:rPr>
              <a:t>Samples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Cell culture supernatant, mixed infections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Few samples</a:t>
            </a:r>
          </a:p>
          <a:p>
            <a:pPr lvl="1"/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>
                <a:solidFill>
                  <a:srgbClr val="FF7E79"/>
                </a:solidFill>
              </a:rPr>
              <a:t>Resources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Basic molecular lab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Need data fast for PhD committee meeting</a:t>
            </a:r>
            <a:endParaRPr lang="en-US" sz="3600" dirty="0"/>
          </a:p>
          <a:p>
            <a:pPr lvl="1"/>
            <a:endParaRPr lang="en-US" sz="3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01162" y="2471744"/>
            <a:ext cx="2433639" cy="1957389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u="sng" dirty="0">
                <a:solidFill>
                  <a:schemeClr val="bg2">
                    <a:lumMod val="50000"/>
                  </a:schemeClr>
                </a:solidFill>
              </a:rPr>
              <a:t>Tools?</a:t>
            </a:r>
          </a:p>
          <a:p>
            <a:pPr marL="0" indent="0" algn="ctr">
              <a:buFont typeface="Arial"/>
              <a:buNone/>
            </a:pPr>
            <a:r>
              <a:rPr lang="en-US" sz="3600" dirty="0">
                <a:solidFill>
                  <a:srgbClr val="0070C0"/>
                </a:solidFill>
              </a:rPr>
              <a:t>Library prep</a:t>
            </a:r>
          </a:p>
          <a:p>
            <a:pPr marL="0" indent="0" algn="ctr">
              <a:buFont typeface="Arial"/>
              <a:buNone/>
            </a:pPr>
            <a:r>
              <a:rPr lang="en-US" sz="3600" dirty="0">
                <a:solidFill>
                  <a:srgbClr val="00B050"/>
                </a:solidFill>
              </a:rPr>
              <a:t>Platform</a:t>
            </a: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Font typeface="Arial"/>
              <a:buNone/>
            </a:pPr>
            <a:endParaRPr lang="en-US" sz="3600" dirty="0"/>
          </a:p>
          <a:p>
            <a:pPr lvl="1" algn="ctr"/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1A37A4-2650-4B7D-8D33-99B32DDBB3B4}"/>
              </a:ext>
            </a:extLst>
          </p:cNvPr>
          <p:cNvSpPr/>
          <p:nvPr/>
        </p:nvSpPr>
        <p:spPr>
          <a:xfrm>
            <a:off x="9837445" y="6464290"/>
            <a:ext cx="2354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PollEv.com/cvogels425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6087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</a:rPr>
              <a:t>Scenario #7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47703" y="1714508"/>
            <a:ext cx="8653459" cy="5429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>
                <a:solidFill>
                  <a:srgbClr val="D883FF"/>
                </a:solidFill>
              </a:rPr>
              <a:t>Question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Determining possible co-infections (bacteria and viruses) in ticks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>
                <a:solidFill>
                  <a:srgbClr val="7A81FF"/>
                </a:solidFill>
              </a:rPr>
              <a:t>Samples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Ticks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Hundreds of samples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>
                <a:solidFill>
                  <a:srgbClr val="FF7E79"/>
                </a:solidFill>
              </a:rPr>
              <a:t>Resources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State-of-the-art molecular lab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Access to Genomics Core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Not time sensitive</a:t>
            </a:r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sz="3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01162" y="2471744"/>
            <a:ext cx="2433639" cy="1957389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u="sng" dirty="0">
                <a:solidFill>
                  <a:schemeClr val="bg2">
                    <a:lumMod val="50000"/>
                  </a:schemeClr>
                </a:solidFill>
              </a:rPr>
              <a:t>Tools?</a:t>
            </a:r>
          </a:p>
          <a:p>
            <a:pPr marL="0" indent="0" algn="ctr">
              <a:buFont typeface="Arial"/>
              <a:buNone/>
            </a:pPr>
            <a:r>
              <a:rPr lang="en-US" sz="3600" dirty="0">
                <a:solidFill>
                  <a:srgbClr val="0070C0"/>
                </a:solidFill>
              </a:rPr>
              <a:t>Library prep</a:t>
            </a:r>
          </a:p>
          <a:p>
            <a:pPr marL="0" indent="0" algn="ctr">
              <a:buFont typeface="Arial"/>
              <a:buNone/>
            </a:pPr>
            <a:r>
              <a:rPr lang="en-US" sz="3600" dirty="0">
                <a:solidFill>
                  <a:srgbClr val="00B050"/>
                </a:solidFill>
              </a:rPr>
              <a:t>Platform</a:t>
            </a: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Font typeface="Arial"/>
              <a:buNone/>
            </a:pPr>
            <a:endParaRPr lang="en-US" sz="3600" dirty="0"/>
          </a:p>
          <a:p>
            <a:pPr lvl="1" algn="ctr"/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B0A384-4C67-45DB-9904-8CC814826EAD}"/>
              </a:ext>
            </a:extLst>
          </p:cNvPr>
          <p:cNvSpPr/>
          <p:nvPr/>
        </p:nvSpPr>
        <p:spPr>
          <a:xfrm>
            <a:off x="9837445" y="6464290"/>
            <a:ext cx="2354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PollEv.com/cvogels425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373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</a:rPr>
              <a:t>Scenario #8: Your scenario?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01162" y="2471744"/>
            <a:ext cx="2433639" cy="1957389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u="sng" dirty="0">
                <a:solidFill>
                  <a:schemeClr val="bg2">
                    <a:lumMod val="50000"/>
                  </a:schemeClr>
                </a:solidFill>
              </a:rPr>
              <a:t>Tools?</a:t>
            </a:r>
          </a:p>
          <a:p>
            <a:pPr marL="0" indent="0" algn="ctr">
              <a:buFont typeface="Arial"/>
              <a:buNone/>
            </a:pPr>
            <a:r>
              <a:rPr lang="en-US" sz="3600" dirty="0">
                <a:solidFill>
                  <a:srgbClr val="0070C0"/>
                </a:solidFill>
              </a:rPr>
              <a:t>Library prep</a:t>
            </a:r>
          </a:p>
          <a:p>
            <a:pPr marL="0" indent="0" algn="ctr">
              <a:buFont typeface="Arial"/>
              <a:buNone/>
            </a:pPr>
            <a:r>
              <a:rPr lang="en-US" sz="3600" dirty="0">
                <a:solidFill>
                  <a:srgbClr val="00B050"/>
                </a:solidFill>
              </a:rPr>
              <a:t>Platform</a:t>
            </a: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Font typeface="Arial"/>
              <a:buNone/>
            </a:pPr>
            <a:endParaRPr lang="en-US" sz="3600" dirty="0"/>
          </a:p>
          <a:p>
            <a:pPr lvl="1" algn="ctr"/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DF1C3C-F8FD-492C-B2C5-096B2B051285}"/>
              </a:ext>
            </a:extLst>
          </p:cNvPr>
          <p:cNvSpPr/>
          <p:nvPr/>
        </p:nvSpPr>
        <p:spPr>
          <a:xfrm>
            <a:off x="9837445" y="6464290"/>
            <a:ext cx="2354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PollEv.com/cvogels425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9619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ithu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078" y="1405868"/>
            <a:ext cx="6797674" cy="513211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19078" y="230191"/>
            <a:ext cx="10125071" cy="1098548"/>
          </a:xfrm>
        </p:spPr>
        <p:txBody>
          <a:bodyPr>
            <a:norm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 err="1"/>
              <a:t>github.com</a:t>
            </a:r>
            <a:r>
              <a:rPr lang="en-US" sz="4000" dirty="0"/>
              <a:t>/</a:t>
            </a:r>
            <a:r>
              <a:rPr lang="en-US" sz="4000" dirty="0" err="1"/>
              <a:t>grubaughlab</a:t>
            </a:r>
            <a:r>
              <a:rPr lang="en-US" sz="4000" dirty="0"/>
              <a:t>/path-</a:t>
            </a:r>
            <a:r>
              <a:rPr lang="en-US" sz="4000" dirty="0" err="1"/>
              <a:t>gen_resources</a:t>
            </a:r>
            <a:endParaRPr lang="en-US" sz="4000" dirty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5" y="1983848"/>
            <a:ext cx="4138824" cy="36332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6786566" y="3457575"/>
            <a:ext cx="900112" cy="68580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19" y="2846943"/>
            <a:ext cx="11544300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What is next-generation sequencing?</a:t>
            </a:r>
          </a:p>
        </p:txBody>
      </p:sp>
    </p:spTree>
    <p:extLst>
      <p:ext uri="{BB962C8B-B14F-4D97-AF65-F5344CB8AC3E}">
        <p14:creationId xmlns:p14="http://schemas.microsoft.com/office/powerpoint/2010/main" val="22481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C76D-E986-418A-9915-3FF7C5718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 title="1) Next Generation Sequencing (NGS) - An Introduction">
            <a:hlinkClick r:id="" action="ppaction://media"/>
            <a:extLst>
              <a:ext uri="{FF2B5EF4-FFF2-40B4-BE49-F238E27FC236}">
                <a16:creationId xmlns:a16="http://schemas.microsoft.com/office/drawing/2014/main" id="{61FB14CF-94EB-42F6-B7BD-8760422400F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D0FCE6-BA8A-420D-8BAE-18D0F9D3B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3333026"/>
              </p:ext>
            </p:extLst>
          </p:nvPr>
        </p:nvGraphicFramePr>
        <p:xfrm>
          <a:off x="1652016" y="635952"/>
          <a:ext cx="9695688" cy="40722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191">
                  <a:extLst>
                    <a:ext uri="{9D8B030D-6E8A-4147-A177-3AD203B41FA5}">
                      <a16:colId xmlns:a16="http://schemas.microsoft.com/office/drawing/2014/main" val="2728751514"/>
                    </a:ext>
                  </a:extLst>
                </a:gridCol>
                <a:gridCol w="2555252">
                  <a:extLst>
                    <a:ext uri="{9D8B030D-6E8A-4147-A177-3AD203B41FA5}">
                      <a16:colId xmlns:a16="http://schemas.microsoft.com/office/drawing/2014/main" val="678315108"/>
                    </a:ext>
                  </a:extLst>
                </a:gridCol>
                <a:gridCol w="4188245">
                  <a:extLst>
                    <a:ext uri="{9D8B030D-6E8A-4147-A177-3AD203B41FA5}">
                      <a16:colId xmlns:a16="http://schemas.microsoft.com/office/drawing/2014/main" val="170533825"/>
                    </a:ext>
                  </a:extLst>
                </a:gridCol>
              </a:tblGrid>
              <a:tr h="67870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Sanger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Next-generation sequencing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098689"/>
                  </a:ext>
                </a:extLst>
              </a:tr>
              <a:tr h="678709">
                <a:tc>
                  <a:txBody>
                    <a:bodyPr/>
                    <a:lstStyle/>
                    <a:p>
                      <a:r>
                        <a:rPr lang="en-US" sz="2400" dirty="0"/>
                        <a:t>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 strand per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 strand per sequence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82507"/>
                  </a:ext>
                </a:extLst>
              </a:tr>
              <a:tr h="678709">
                <a:tc>
                  <a:txBody>
                    <a:bodyPr/>
                    <a:lstStyle/>
                    <a:p>
                      <a:r>
                        <a:rPr lang="en-US" sz="2400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Single 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Massively parallel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24878"/>
                  </a:ext>
                </a:extLst>
              </a:tr>
              <a:tr h="678709">
                <a:tc>
                  <a:txBody>
                    <a:bodyPr/>
                    <a:lstStyle/>
                    <a:p>
                      <a:r>
                        <a:rPr lang="en-US" sz="2400" dirty="0"/>
                        <a:t>Cost (human genome)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effectLst/>
                        </a:rPr>
                        <a:t>$10.000.000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effectLst/>
                        </a:rPr>
                        <a:t>$1.000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611032"/>
                  </a:ext>
                </a:extLst>
              </a:tr>
              <a:tr h="678709">
                <a:tc>
                  <a:txBody>
                    <a:bodyPr/>
                    <a:lstStyle/>
                    <a:p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 (higher coverage)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946558"/>
                  </a:ext>
                </a:extLst>
              </a:tr>
              <a:tr h="678709">
                <a:tc>
                  <a:txBody>
                    <a:bodyPr/>
                    <a:lstStyle/>
                    <a:p>
                      <a:r>
                        <a:rPr lang="en-US" sz="2400" dirty="0"/>
                        <a:t>Read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Long (700-1000bp)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Short (100-200bp)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040550"/>
                  </a:ext>
                </a:extLst>
              </a:tr>
            </a:tbl>
          </a:graphicData>
        </a:graphic>
      </p:graphicFrame>
      <p:pic>
        <p:nvPicPr>
          <p:cNvPr id="2050" name="Picture 2" descr="Image result for sequencing costs">
            <a:extLst>
              <a:ext uri="{FF2B5EF4-FFF2-40B4-BE49-F238E27FC236}">
                <a16:creationId xmlns:a16="http://schemas.microsoft.com/office/drawing/2014/main" id="{5B27F04E-5C32-4A4A-B4D6-E96C62F5E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8487"/>
            <a:ext cx="3282696" cy="211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01E8AB-1365-4217-BE9C-7287CB621D03}"/>
              </a:ext>
            </a:extLst>
          </p:cNvPr>
          <p:cNvSpPr txBox="1"/>
          <p:nvPr/>
        </p:nvSpPr>
        <p:spPr>
          <a:xfrm>
            <a:off x="9436101" y="6509298"/>
            <a:ext cx="275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EMBL-EBI: NGS Practical Course</a:t>
            </a:r>
          </a:p>
        </p:txBody>
      </p:sp>
    </p:spTree>
    <p:extLst>
      <p:ext uri="{BB962C8B-B14F-4D97-AF65-F5344CB8AC3E}">
        <p14:creationId xmlns:p14="http://schemas.microsoft.com/office/powerpoint/2010/main" val="1908975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19" y="2846943"/>
            <a:ext cx="11544300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Sequencing approaches and platforms</a:t>
            </a:r>
          </a:p>
        </p:txBody>
      </p:sp>
    </p:spTree>
    <p:extLst>
      <p:ext uri="{BB962C8B-B14F-4D97-AF65-F5344CB8AC3E}">
        <p14:creationId xmlns:p14="http://schemas.microsoft.com/office/powerpoint/2010/main" val="2752664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26">
            <a:extLst>
              <a:ext uri="{FF2B5EF4-FFF2-40B4-BE49-F238E27FC236}">
                <a16:creationId xmlns:a16="http://schemas.microsoft.com/office/drawing/2014/main" id="{E9B76B3B-0932-4873-AC5E-E595E54154C7}"/>
              </a:ext>
            </a:extLst>
          </p:cNvPr>
          <p:cNvSpPr/>
          <p:nvPr/>
        </p:nvSpPr>
        <p:spPr>
          <a:xfrm>
            <a:off x="70128" y="6428022"/>
            <a:ext cx="1908256" cy="188338"/>
          </a:xfrm>
          <a:custGeom>
            <a:avLst/>
            <a:gdLst>
              <a:gd name="connsiteX0" fmla="*/ 0 w 2639222"/>
              <a:gd name="connsiteY0" fmla="*/ 370206 h 400792"/>
              <a:gd name="connsiteX1" fmla="*/ 143735 w 2639222"/>
              <a:gd name="connsiteY1" fmla="*/ 351856 h 400792"/>
              <a:gd name="connsiteX2" fmla="*/ 498486 w 2639222"/>
              <a:gd name="connsiteY2" fmla="*/ 164 h 400792"/>
              <a:gd name="connsiteX3" fmla="*/ 954157 w 2639222"/>
              <a:gd name="connsiteY3" fmla="*/ 400788 h 400792"/>
              <a:gd name="connsiteX4" fmla="*/ 1382304 w 2639222"/>
              <a:gd name="connsiteY4" fmla="*/ 9339 h 400792"/>
              <a:gd name="connsiteX5" fmla="*/ 1850207 w 2639222"/>
              <a:gd name="connsiteY5" fmla="*/ 391613 h 400792"/>
              <a:gd name="connsiteX6" fmla="*/ 2290587 w 2639222"/>
              <a:gd name="connsiteY6" fmla="*/ 21572 h 400792"/>
              <a:gd name="connsiteX7" fmla="*/ 2639222 w 2639222"/>
              <a:gd name="connsiteY7" fmla="*/ 373264 h 40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9222" h="400792">
                <a:moveTo>
                  <a:pt x="0" y="370206"/>
                </a:moveTo>
                <a:cubicBezTo>
                  <a:pt x="30327" y="391868"/>
                  <a:pt x="60654" y="413530"/>
                  <a:pt x="143735" y="351856"/>
                </a:cubicBezTo>
                <a:cubicBezTo>
                  <a:pt x="226816" y="290182"/>
                  <a:pt x="363416" y="-7991"/>
                  <a:pt x="498486" y="164"/>
                </a:cubicBezTo>
                <a:cubicBezTo>
                  <a:pt x="633556" y="8319"/>
                  <a:pt x="806854" y="399259"/>
                  <a:pt x="954157" y="400788"/>
                </a:cubicBezTo>
                <a:cubicBezTo>
                  <a:pt x="1101460" y="402317"/>
                  <a:pt x="1232962" y="10868"/>
                  <a:pt x="1382304" y="9339"/>
                </a:cubicBezTo>
                <a:cubicBezTo>
                  <a:pt x="1531646" y="7810"/>
                  <a:pt x="1698827" y="389574"/>
                  <a:pt x="1850207" y="391613"/>
                </a:cubicBezTo>
                <a:cubicBezTo>
                  <a:pt x="2001587" y="393652"/>
                  <a:pt x="2159085" y="24630"/>
                  <a:pt x="2290587" y="21572"/>
                </a:cubicBezTo>
                <a:cubicBezTo>
                  <a:pt x="2422089" y="18514"/>
                  <a:pt x="2530655" y="195889"/>
                  <a:pt x="2639222" y="37326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5972F-B35A-4B6E-AED0-565615EA8BA3}"/>
              </a:ext>
            </a:extLst>
          </p:cNvPr>
          <p:cNvSpPr txBox="1"/>
          <p:nvPr/>
        </p:nvSpPr>
        <p:spPr>
          <a:xfrm>
            <a:off x="2040258" y="6364374"/>
            <a:ext cx="2492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Pathogen RNA or DNA</a:t>
            </a:r>
          </a:p>
        </p:txBody>
      </p:sp>
      <p:sp>
        <p:nvSpPr>
          <p:cNvPr id="7" name="Freeform: Shape 30">
            <a:extLst>
              <a:ext uri="{FF2B5EF4-FFF2-40B4-BE49-F238E27FC236}">
                <a16:creationId xmlns:a16="http://schemas.microsoft.com/office/drawing/2014/main" id="{6B231641-A095-4B9F-B829-BB0B7438107C}"/>
              </a:ext>
            </a:extLst>
          </p:cNvPr>
          <p:cNvSpPr/>
          <p:nvPr/>
        </p:nvSpPr>
        <p:spPr>
          <a:xfrm>
            <a:off x="4631067" y="6430927"/>
            <a:ext cx="1908256" cy="188338"/>
          </a:xfrm>
          <a:custGeom>
            <a:avLst/>
            <a:gdLst>
              <a:gd name="connsiteX0" fmla="*/ 0 w 2639222"/>
              <a:gd name="connsiteY0" fmla="*/ 370206 h 400792"/>
              <a:gd name="connsiteX1" fmla="*/ 143735 w 2639222"/>
              <a:gd name="connsiteY1" fmla="*/ 351856 h 400792"/>
              <a:gd name="connsiteX2" fmla="*/ 498486 w 2639222"/>
              <a:gd name="connsiteY2" fmla="*/ 164 h 400792"/>
              <a:gd name="connsiteX3" fmla="*/ 954157 w 2639222"/>
              <a:gd name="connsiteY3" fmla="*/ 400788 h 400792"/>
              <a:gd name="connsiteX4" fmla="*/ 1382304 w 2639222"/>
              <a:gd name="connsiteY4" fmla="*/ 9339 h 400792"/>
              <a:gd name="connsiteX5" fmla="*/ 1850207 w 2639222"/>
              <a:gd name="connsiteY5" fmla="*/ 391613 h 400792"/>
              <a:gd name="connsiteX6" fmla="*/ 2290587 w 2639222"/>
              <a:gd name="connsiteY6" fmla="*/ 21572 h 400792"/>
              <a:gd name="connsiteX7" fmla="*/ 2639222 w 2639222"/>
              <a:gd name="connsiteY7" fmla="*/ 373264 h 40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9222" h="400792">
                <a:moveTo>
                  <a:pt x="0" y="370206"/>
                </a:moveTo>
                <a:cubicBezTo>
                  <a:pt x="30327" y="391868"/>
                  <a:pt x="60654" y="413530"/>
                  <a:pt x="143735" y="351856"/>
                </a:cubicBezTo>
                <a:cubicBezTo>
                  <a:pt x="226816" y="290182"/>
                  <a:pt x="363416" y="-7991"/>
                  <a:pt x="498486" y="164"/>
                </a:cubicBezTo>
                <a:cubicBezTo>
                  <a:pt x="633556" y="8319"/>
                  <a:pt x="806854" y="399259"/>
                  <a:pt x="954157" y="400788"/>
                </a:cubicBezTo>
                <a:cubicBezTo>
                  <a:pt x="1101460" y="402317"/>
                  <a:pt x="1232962" y="10868"/>
                  <a:pt x="1382304" y="9339"/>
                </a:cubicBezTo>
                <a:cubicBezTo>
                  <a:pt x="1531646" y="7810"/>
                  <a:pt x="1698827" y="389574"/>
                  <a:pt x="1850207" y="391613"/>
                </a:cubicBezTo>
                <a:cubicBezTo>
                  <a:pt x="2001587" y="393652"/>
                  <a:pt x="2159085" y="24630"/>
                  <a:pt x="2290587" y="21572"/>
                </a:cubicBezTo>
                <a:cubicBezTo>
                  <a:pt x="2422089" y="18514"/>
                  <a:pt x="2530655" y="195889"/>
                  <a:pt x="2639222" y="373264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7BEB9-97E0-45B0-B422-B585D811F416}"/>
              </a:ext>
            </a:extLst>
          </p:cNvPr>
          <p:cNvSpPr txBox="1"/>
          <p:nvPr/>
        </p:nvSpPr>
        <p:spPr>
          <a:xfrm>
            <a:off x="6641370" y="6366538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Host RNA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1996-C747-4418-875D-CB279493BE04}"/>
              </a:ext>
            </a:extLst>
          </p:cNvPr>
          <p:cNvSpPr txBox="1"/>
          <p:nvPr/>
        </p:nvSpPr>
        <p:spPr>
          <a:xfrm>
            <a:off x="10402011" y="6322136"/>
            <a:ext cx="119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Host DNA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9FFF4F-BD1D-4912-A3B9-A39F211E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567" y="6363000"/>
            <a:ext cx="2177890" cy="42012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31BBB7-8651-49DC-8D61-DECA2B0264BF}"/>
              </a:ext>
            </a:extLst>
          </p:cNvPr>
          <p:cNvCxnSpPr>
            <a:cxnSpLocks/>
          </p:cNvCxnSpPr>
          <p:nvPr/>
        </p:nvCxnSpPr>
        <p:spPr>
          <a:xfrm>
            <a:off x="-12700" y="6209194"/>
            <a:ext cx="12192000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39CD3F8-F71E-4AA9-A9BB-05BA08C1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121" y="609853"/>
            <a:ext cx="5558971" cy="548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A2A4FF-7547-4859-B282-6ADEA5A3434E}"/>
              </a:ext>
            </a:extLst>
          </p:cNvPr>
          <p:cNvSpPr txBox="1"/>
          <p:nvPr/>
        </p:nvSpPr>
        <p:spPr>
          <a:xfrm>
            <a:off x="4611383" y="91352"/>
            <a:ext cx="2748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Total Nucleic Acid</a:t>
            </a:r>
          </a:p>
        </p:txBody>
      </p:sp>
    </p:spTree>
    <p:extLst>
      <p:ext uri="{BB962C8B-B14F-4D97-AF65-F5344CB8AC3E}">
        <p14:creationId xmlns:p14="http://schemas.microsoft.com/office/powerpoint/2010/main" val="123093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GISEQ-50 BGISEQ-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113" y="4524375"/>
            <a:ext cx="2719387" cy="20927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illumina.com/content/dam/illumina-marketing/images/amrdigital/sequenc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50" y="335756"/>
            <a:ext cx="5778046" cy="3729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oxford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207167"/>
            <a:ext cx="5327537" cy="4519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ion tor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57" y="4449932"/>
            <a:ext cx="2494870" cy="1782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pacbio sequenci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8" t="19119" r="14864" b="6302"/>
          <a:stretch/>
        </p:blipFill>
        <p:spPr bwMode="auto">
          <a:xfrm>
            <a:off x="4872568" y="3624264"/>
            <a:ext cx="1910932" cy="29928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73530" y="2230337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Illumina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85217" y="207167"/>
            <a:ext cx="2101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B0F0"/>
                </a:solidFill>
              </a:rPr>
              <a:t>Nanopore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83773" y="5636209"/>
            <a:ext cx="805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00B0F0"/>
                </a:solidFill>
              </a:rPr>
              <a:t>Ion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18775" y="4272932"/>
            <a:ext cx="1453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00B0F0"/>
                </a:solidFill>
              </a:rPr>
              <a:t>Pacbio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97367" y="6070803"/>
            <a:ext cx="861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00B0F0"/>
                </a:solidFill>
              </a:rPr>
              <a:t>BGI</a:t>
            </a:r>
            <a:endParaRPr lang="en-US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67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21936</TotalTime>
  <Words>1380</Words>
  <Application>Microsoft Office PowerPoint</Application>
  <PresentationFormat>Widescreen</PresentationFormat>
  <Paragraphs>363</Paragraphs>
  <Slides>37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Avenir Next</vt:lpstr>
      <vt:lpstr>Calibri</vt:lpstr>
      <vt:lpstr>Calibri Light</vt:lpstr>
      <vt:lpstr>Courier</vt:lpstr>
      <vt:lpstr>Office Theme</vt:lpstr>
      <vt:lpstr>PowerPoint Presentation</vt:lpstr>
      <vt:lpstr>Learning objectives</vt:lpstr>
      <vt:lpstr>Pathogen genomics workflow</vt:lpstr>
      <vt:lpstr>What is next-generation sequencing?</vt:lpstr>
      <vt:lpstr>PowerPoint Presentation</vt:lpstr>
      <vt:lpstr>PowerPoint Presentation</vt:lpstr>
      <vt:lpstr>Sequencing approaches and platforms</vt:lpstr>
      <vt:lpstr>PowerPoint Presentation</vt:lpstr>
      <vt:lpstr>PowerPoint Presentation</vt:lpstr>
      <vt:lpstr>Challenges in sequencing of pathogens</vt:lpstr>
      <vt:lpstr>Whole genome versus targeted gene sequencing</vt:lpstr>
      <vt:lpstr>How to match a method with a question?</vt:lpstr>
      <vt:lpstr>PowerPoint Presentation</vt:lpstr>
      <vt:lpstr>Question</vt:lpstr>
      <vt:lpstr>Samples</vt:lpstr>
      <vt:lpstr>Resources</vt:lpstr>
      <vt:lpstr>PowerPoint Presentation</vt:lpstr>
      <vt:lpstr>Tools – Library prep</vt:lpstr>
      <vt:lpstr>Tools – Library prep</vt:lpstr>
      <vt:lpstr>Tools – Library prep</vt:lpstr>
      <vt:lpstr>Tools – Library prep</vt:lpstr>
      <vt:lpstr>Tools – Sequencing platform</vt:lpstr>
      <vt:lpstr>Tools – Sequencing platform</vt:lpstr>
      <vt:lpstr>Tools – Sequencing platform</vt:lpstr>
      <vt:lpstr>Tools – Sequencing platform</vt:lpstr>
      <vt:lpstr>Controls + accuracy</vt:lpstr>
      <vt:lpstr>Class activity: Sequencing approaches for mock scenarios</vt:lpstr>
      <vt:lpstr>PowerPoint Presentation</vt:lpstr>
      <vt:lpstr>Scenario #1</vt:lpstr>
      <vt:lpstr>Scenario #2</vt:lpstr>
      <vt:lpstr>Scenario #3</vt:lpstr>
      <vt:lpstr>Scenario #4</vt:lpstr>
      <vt:lpstr>Scenario #5</vt:lpstr>
      <vt:lpstr>Scenario #6</vt:lpstr>
      <vt:lpstr>Scenario #7</vt:lpstr>
      <vt:lpstr>Scenario #8: Your scenario?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Grubaugh</dc:creator>
  <cp:lastModifiedBy>Vogels, Chantal</cp:lastModifiedBy>
  <cp:revision>89</cp:revision>
  <dcterms:created xsi:type="dcterms:W3CDTF">2019-12-09T14:21:06Z</dcterms:created>
  <dcterms:modified xsi:type="dcterms:W3CDTF">2020-01-10T19:34:05Z</dcterms:modified>
</cp:coreProperties>
</file>